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3" r:id="rId14"/>
    <p:sldId id="268" r:id="rId15"/>
    <p:sldId id="269" r:id="rId16"/>
    <p:sldId id="270" r:id="rId17"/>
    <p:sldId id="271" r:id="rId18"/>
    <p:sldId id="272" r:id="rId19"/>
  </p:sldIdLst>
  <p:sldSz cx="18288000" cy="10287000"/>
  <p:notesSz cx="6858000" cy="9144000"/>
  <p:embeddedFontLst>
    <p:embeddedFont>
      <p:font typeface="Cambria" panose="02040503050406030204" pitchFamily="18" charset="0"/>
      <p:regular r:id="rId21"/>
      <p:bold r:id="rId22"/>
      <p:italic r:id="rId23"/>
      <p:boldItalic r:id="rId24"/>
    </p:embeddedFont>
    <p:embeddedFont>
      <p:font typeface="DejaVu Sans Light" panose="020B0604020202020204" charset="0"/>
      <p:regular r:id="rId25"/>
    </p:embeddedFont>
    <p:embeddedFont>
      <p:font typeface="Tomorrow" panose="020B0604020202020204" charset="0"/>
      <p:regular r:id="rId26"/>
    </p:embeddedFont>
    <p:embeddedFont>
      <p:font typeface="Tomorrow Bold"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946"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vya Sri" userId="a497de7238709b07" providerId="LiveId" clId="{B12E7012-1735-4140-8710-EF751990FE4B}"/>
    <pc:docChg chg="custSel modSld">
      <pc:chgData name="Navya Sri" userId="a497de7238709b07" providerId="LiveId" clId="{B12E7012-1735-4140-8710-EF751990FE4B}" dt="2025-04-19T06:13:19.942" v="37" actId="20577"/>
      <pc:docMkLst>
        <pc:docMk/>
      </pc:docMkLst>
      <pc:sldChg chg="delSp modSp mod">
        <pc:chgData name="Navya Sri" userId="a497de7238709b07" providerId="LiveId" clId="{B12E7012-1735-4140-8710-EF751990FE4B}" dt="2025-04-19T06:12:59.948" v="18" actId="1038"/>
        <pc:sldMkLst>
          <pc:docMk/>
          <pc:sldMk cId="0" sldId="268"/>
        </pc:sldMkLst>
        <pc:spChg chg="del">
          <ac:chgData name="Navya Sri" userId="a497de7238709b07" providerId="LiveId" clId="{B12E7012-1735-4140-8710-EF751990FE4B}" dt="2025-04-19T06:11:55.262" v="12" actId="478"/>
          <ac:spMkLst>
            <pc:docMk/>
            <pc:sldMk cId="0" sldId="268"/>
            <ac:spMk id="16" creationId="{00000000-0000-0000-0000-000000000000}"/>
          </ac:spMkLst>
        </pc:spChg>
        <pc:spChg chg="mod">
          <ac:chgData name="Navya Sri" userId="a497de7238709b07" providerId="LiveId" clId="{B12E7012-1735-4140-8710-EF751990FE4B}" dt="2025-04-19T06:12:57.862" v="17"/>
          <ac:spMkLst>
            <pc:docMk/>
            <pc:sldMk cId="0" sldId="268"/>
            <ac:spMk id="17" creationId="{00000000-0000-0000-0000-000000000000}"/>
          </ac:spMkLst>
        </pc:spChg>
        <pc:spChg chg="del">
          <ac:chgData name="Navya Sri" userId="a497de7238709b07" providerId="LiveId" clId="{B12E7012-1735-4140-8710-EF751990FE4B}" dt="2025-04-19T06:11:47.516" v="9" actId="478"/>
          <ac:spMkLst>
            <pc:docMk/>
            <pc:sldMk cId="0" sldId="268"/>
            <ac:spMk id="18" creationId="{00000000-0000-0000-0000-000000000000}"/>
          </ac:spMkLst>
        </pc:spChg>
        <pc:spChg chg="del mod">
          <ac:chgData name="Navya Sri" userId="a497de7238709b07" providerId="LiveId" clId="{B12E7012-1735-4140-8710-EF751990FE4B}" dt="2025-04-19T06:11:47.548" v="11"/>
          <ac:spMkLst>
            <pc:docMk/>
            <pc:sldMk cId="0" sldId="268"/>
            <ac:spMk id="19" creationId="{00000000-0000-0000-0000-000000000000}"/>
          </ac:spMkLst>
        </pc:spChg>
        <pc:grpChg chg="mod">
          <ac:chgData name="Navya Sri" userId="a497de7238709b07" providerId="LiveId" clId="{B12E7012-1735-4140-8710-EF751990FE4B}" dt="2025-04-19T06:12:59.948" v="18" actId="1038"/>
          <ac:grpSpMkLst>
            <pc:docMk/>
            <pc:sldMk cId="0" sldId="268"/>
            <ac:grpSpMk id="2" creationId="{00000000-0000-0000-0000-000000000000}"/>
          </ac:grpSpMkLst>
        </pc:grpChg>
      </pc:sldChg>
      <pc:sldChg chg="modSp mod">
        <pc:chgData name="Navya Sri" userId="a497de7238709b07" providerId="LiveId" clId="{B12E7012-1735-4140-8710-EF751990FE4B}" dt="2025-04-19T06:13:19.942" v="37" actId="20577"/>
        <pc:sldMkLst>
          <pc:docMk/>
          <pc:sldMk cId="0" sldId="272"/>
        </pc:sldMkLst>
        <pc:spChg chg="mod">
          <ac:chgData name="Navya Sri" userId="a497de7238709b07" providerId="LiveId" clId="{B12E7012-1735-4140-8710-EF751990FE4B}" dt="2025-04-19T06:13:19.942" v="37" actId="20577"/>
          <ac:spMkLst>
            <pc:docMk/>
            <pc:sldMk cId="0" sldId="272"/>
            <ac:spMk id="6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7DDB71-D6C9-4D35-9471-8403B8D1F799}" type="datetimeFigureOut">
              <a:rPr lang="en-IN" smtClean="0"/>
              <a:t>19-04-2025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53A6F6-748A-4312-85BB-6E5662FB1B45}" type="slidenum">
              <a:rPr lang="en-IN" smtClean="0"/>
              <a:t>‹#›</a:t>
            </a:fld>
            <a:endParaRPr lang="en-IN"/>
          </a:p>
        </p:txBody>
      </p:sp>
    </p:spTree>
    <p:extLst>
      <p:ext uri="{BB962C8B-B14F-4D97-AF65-F5344CB8AC3E}">
        <p14:creationId xmlns:p14="http://schemas.microsoft.com/office/powerpoint/2010/main" val="36303027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C53A6F6-748A-4312-85BB-6E5662FB1B45}" type="slidenum">
              <a:rPr lang="en-IN" smtClean="0"/>
              <a:t>14</a:t>
            </a:fld>
            <a:endParaRPr lang="en-IN"/>
          </a:p>
        </p:txBody>
      </p:sp>
    </p:spTree>
    <p:extLst>
      <p:ext uri="{BB962C8B-B14F-4D97-AF65-F5344CB8AC3E}">
        <p14:creationId xmlns:p14="http://schemas.microsoft.com/office/powerpoint/2010/main" val="2400128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33.jpeg"/><Relationship Id="rId5" Type="http://schemas.openxmlformats.org/officeDocument/2006/relationships/image" Target="../media/image32.sv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2.sv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svg"/></Relationships>
</file>

<file path=ppt/slides/_rels/slide1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hyperlink" Target="https://ieeexplore.ieee.org/document/8710730" TargetMode="External"/><Relationship Id="rId3" Type="http://schemas.openxmlformats.org/officeDocument/2006/relationships/image" Target="../media/image26.svg"/><Relationship Id="rId7" Type="http://schemas.openxmlformats.org/officeDocument/2006/relationships/hyperlink" Target="https://ieeexplore.ieee.org/document/8368490" TargetMode="External"/><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hyperlink" Target="https://ieeexplore.ieee.org/document/8473251" TargetMode="External"/><Relationship Id="rId5" Type="http://schemas.openxmlformats.org/officeDocument/2006/relationships/image" Target="../media/image32.svg"/><Relationship Id="rId10" Type="http://schemas.openxmlformats.org/officeDocument/2006/relationships/hyperlink" Target="https://ieeexplore.ieee.org/document/7423676" TargetMode="External"/><Relationship Id="rId4" Type="http://schemas.openxmlformats.org/officeDocument/2006/relationships/image" Target="../media/image31.png"/><Relationship Id="rId9" Type="http://schemas.openxmlformats.org/officeDocument/2006/relationships/hyperlink" Target="https://ieeexplore.ieee.org/document/7060105" TargetMode="External"/></Relationships>
</file>

<file path=ppt/slides/_rels/slide18.xml.rels><?xml version="1.0" encoding="UTF-8" standalone="yes"?>
<Relationships xmlns="http://schemas.openxmlformats.org/package/2006/relationships"><Relationship Id="rId13" Type="http://schemas.openxmlformats.org/officeDocument/2006/relationships/image" Target="../media/image50.png"/><Relationship Id="rId18" Type="http://schemas.openxmlformats.org/officeDocument/2006/relationships/image" Target="../media/image55.png"/><Relationship Id="rId26" Type="http://schemas.openxmlformats.org/officeDocument/2006/relationships/image" Target="../media/image63.png"/><Relationship Id="rId39" Type="http://schemas.openxmlformats.org/officeDocument/2006/relationships/image" Target="../media/image76.png"/><Relationship Id="rId21" Type="http://schemas.openxmlformats.org/officeDocument/2006/relationships/image" Target="../media/image58.svg"/><Relationship Id="rId34" Type="http://schemas.openxmlformats.org/officeDocument/2006/relationships/image" Target="../media/image71.svg"/><Relationship Id="rId7" Type="http://schemas.openxmlformats.org/officeDocument/2006/relationships/image" Target="../media/image44.png"/><Relationship Id="rId2" Type="http://schemas.openxmlformats.org/officeDocument/2006/relationships/image" Target="../media/image39.png"/><Relationship Id="rId16" Type="http://schemas.openxmlformats.org/officeDocument/2006/relationships/image" Target="../media/image53.png"/><Relationship Id="rId20" Type="http://schemas.openxmlformats.org/officeDocument/2006/relationships/image" Target="../media/image57.png"/><Relationship Id="rId29" Type="http://schemas.openxmlformats.org/officeDocument/2006/relationships/image" Target="../media/image66.png"/><Relationship Id="rId41"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43.svg"/><Relationship Id="rId11" Type="http://schemas.openxmlformats.org/officeDocument/2006/relationships/image" Target="../media/image48.png"/><Relationship Id="rId24" Type="http://schemas.openxmlformats.org/officeDocument/2006/relationships/image" Target="../media/image61.svg"/><Relationship Id="rId32" Type="http://schemas.openxmlformats.org/officeDocument/2006/relationships/image" Target="../media/image69.svg"/><Relationship Id="rId37" Type="http://schemas.openxmlformats.org/officeDocument/2006/relationships/image" Target="../media/image74.png"/><Relationship Id="rId40" Type="http://schemas.openxmlformats.org/officeDocument/2006/relationships/image" Target="../media/image77.svg"/><Relationship Id="rId5" Type="http://schemas.openxmlformats.org/officeDocument/2006/relationships/image" Target="../media/image42.png"/><Relationship Id="rId15" Type="http://schemas.openxmlformats.org/officeDocument/2006/relationships/image" Target="../media/image52.svg"/><Relationship Id="rId23" Type="http://schemas.openxmlformats.org/officeDocument/2006/relationships/image" Target="../media/image60.png"/><Relationship Id="rId28" Type="http://schemas.openxmlformats.org/officeDocument/2006/relationships/image" Target="../media/image65.svg"/><Relationship Id="rId36" Type="http://schemas.openxmlformats.org/officeDocument/2006/relationships/image" Target="../media/image73.svg"/><Relationship Id="rId10" Type="http://schemas.openxmlformats.org/officeDocument/2006/relationships/image" Target="../media/image47.svg"/><Relationship Id="rId19" Type="http://schemas.openxmlformats.org/officeDocument/2006/relationships/image" Target="../media/image56.svg"/><Relationship Id="rId31" Type="http://schemas.openxmlformats.org/officeDocument/2006/relationships/image" Target="../media/image68.png"/><Relationship Id="rId4" Type="http://schemas.openxmlformats.org/officeDocument/2006/relationships/image" Target="../media/image41.svg"/><Relationship Id="rId9" Type="http://schemas.openxmlformats.org/officeDocument/2006/relationships/image" Target="../media/image46.png"/><Relationship Id="rId14" Type="http://schemas.openxmlformats.org/officeDocument/2006/relationships/image" Target="../media/image51.png"/><Relationship Id="rId22" Type="http://schemas.openxmlformats.org/officeDocument/2006/relationships/image" Target="../media/image59.png"/><Relationship Id="rId27" Type="http://schemas.openxmlformats.org/officeDocument/2006/relationships/image" Target="../media/image64.png"/><Relationship Id="rId30" Type="http://schemas.openxmlformats.org/officeDocument/2006/relationships/image" Target="../media/image67.svg"/><Relationship Id="rId35" Type="http://schemas.openxmlformats.org/officeDocument/2006/relationships/image" Target="../media/image72.png"/><Relationship Id="rId8" Type="http://schemas.openxmlformats.org/officeDocument/2006/relationships/image" Target="../media/image45.png"/><Relationship Id="rId3" Type="http://schemas.openxmlformats.org/officeDocument/2006/relationships/image" Target="../media/image40.png"/><Relationship Id="rId12" Type="http://schemas.openxmlformats.org/officeDocument/2006/relationships/image" Target="../media/image49.svg"/><Relationship Id="rId17" Type="http://schemas.openxmlformats.org/officeDocument/2006/relationships/image" Target="../media/image54.png"/><Relationship Id="rId25" Type="http://schemas.openxmlformats.org/officeDocument/2006/relationships/image" Target="../media/image62.png"/><Relationship Id="rId33" Type="http://schemas.openxmlformats.org/officeDocument/2006/relationships/image" Target="../media/image70.png"/><Relationship Id="rId38" Type="http://schemas.openxmlformats.org/officeDocument/2006/relationships/image" Target="../media/image75.svg"/></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693"/>
            <a:ext cx="18278480" cy="10281645"/>
            <a:chOff x="0" y="0"/>
            <a:chExt cx="24371307" cy="13708860"/>
          </a:xfrm>
        </p:grpSpPr>
        <p:sp>
          <p:nvSpPr>
            <p:cNvPr id="3" name="Freeform 3"/>
            <p:cNvSpPr/>
            <p:nvPr/>
          </p:nvSpPr>
          <p:spPr>
            <a:xfrm>
              <a:off x="0" y="0"/>
              <a:ext cx="24371300" cy="13708887"/>
            </a:xfrm>
            <a:custGeom>
              <a:avLst/>
              <a:gdLst/>
              <a:ahLst/>
              <a:cxnLst/>
              <a:rect l="l" t="t" r="r" b="b"/>
              <a:pathLst>
                <a:path w="24371300" h="13708887">
                  <a:moveTo>
                    <a:pt x="24371300" y="0"/>
                  </a:moveTo>
                  <a:lnTo>
                    <a:pt x="0" y="0"/>
                  </a:lnTo>
                  <a:lnTo>
                    <a:pt x="0" y="13708887"/>
                  </a:lnTo>
                  <a:lnTo>
                    <a:pt x="24371300" y="13708887"/>
                  </a:lnTo>
                  <a:lnTo>
                    <a:pt x="24371300" y="0"/>
                  </a:lnTo>
                  <a:close/>
                </a:path>
              </a:pathLst>
            </a:custGeom>
            <a:solidFill>
              <a:srgbClr val="282938"/>
            </a:solidFill>
          </p:spPr>
        </p:sp>
      </p:grpSp>
      <p:grpSp>
        <p:nvGrpSpPr>
          <p:cNvPr id="4" name="Group 4"/>
          <p:cNvGrpSpPr/>
          <p:nvPr/>
        </p:nvGrpSpPr>
        <p:grpSpPr>
          <a:xfrm>
            <a:off x="16168456" y="4268076"/>
            <a:ext cx="2110276" cy="4141218"/>
            <a:chOff x="0" y="0"/>
            <a:chExt cx="2813701" cy="5521624"/>
          </a:xfrm>
        </p:grpSpPr>
        <p:sp>
          <p:nvSpPr>
            <p:cNvPr id="5" name="Freeform 5"/>
            <p:cNvSpPr/>
            <p:nvPr/>
          </p:nvSpPr>
          <p:spPr>
            <a:xfrm>
              <a:off x="0" y="0"/>
              <a:ext cx="2813304" cy="5521579"/>
            </a:xfrm>
            <a:custGeom>
              <a:avLst/>
              <a:gdLst/>
              <a:ahLst/>
              <a:cxnLst/>
              <a:rect l="l" t="t" r="r" b="b"/>
              <a:pathLst>
                <a:path w="2813304" h="5521579">
                  <a:moveTo>
                    <a:pt x="2760853" y="0"/>
                  </a:moveTo>
                  <a:lnTo>
                    <a:pt x="0" y="2760853"/>
                  </a:lnTo>
                  <a:lnTo>
                    <a:pt x="2760853" y="5521579"/>
                  </a:lnTo>
                  <a:lnTo>
                    <a:pt x="2813304" y="5469128"/>
                  </a:lnTo>
                  <a:lnTo>
                    <a:pt x="2813304" y="52451"/>
                  </a:lnTo>
                  <a:lnTo>
                    <a:pt x="2760853" y="0"/>
                  </a:lnTo>
                  <a:close/>
                </a:path>
              </a:pathLst>
            </a:custGeom>
            <a:solidFill>
              <a:srgbClr val="484C68"/>
            </a:solidFill>
          </p:spPr>
        </p:sp>
      </p:grpSp>
      <p:grpSp>
        <p:nvGrpSpPr>
          <p:cNvPr id="6" name="Group 6"/>
          <p:cNvGrpSpPr/>
          <p:nvPr/>
        </p:nvGrpSpPr>
        <p:grpSpPr>
          <a:xfrm>
            <a:off x="0" y="0"/>
            <a:ext cx="1157637" cy="995796"/>
            <a:chOff x="0" y="0"/>
            <a:chExt cx="1543516" cy="1327728"/>
          </a:xfrm>
        </p:grpSpPr>
        <p:sp>
          <p:nvSpPr>
            <p:cNvPr id="7" name="Freeform 7"/>
            <p:cNvSpPr/>
            <p:nvPr/>
          </p:nvSpPr>
          <p:spPr>
            <a:xfrm>
              <a:off x="0" y="0"/>
              <a:ext cx="1543304" cy="1327785"/>
            </a:xfrm>
            <a:custGeom>
              <a:avLst/>
              <a:gdLst/>
              <a:ahLst/>
              <a:cxnLst/>
              <a:rect l="l" t="t" r="r" b="b"/>
              <a:pathLst>
                <a:path w="1543304" h="1327785">
                  <a:moveTo>
                    <a:pt x="1543304" y="0"/>
                  </a:moveTo>
                  <a:lnTo>
                    <a:pt x="0" y="0"/>
                  </a:lnTo>
                  <a:lnTo>
                    <a:pt x="0" y="1069340"/>
                  </a:lnTo>
                  <a:lnTo>
                    <a:pt x="1274064" y="1327785"/>
                  </a:lnTo>
                  <a:lnTo>
                    <a:pt x="1543304" y="0"/>
                  </a:lnTo>
                  <a:close/>
                </a:path>
              </a:pathLst>
            </a:custGeom>
            <a:solidFill>
              <a:srgbClr val="70B1DA"/>
            </a:solidFill>
          </p:spPr>
        </p:sp>
      </p:grpSp>
      <p:sp>
        <p:nvSpPr>
          <p:cNvPr id="8" name="Freeform 8"/>
          <p:cNvSpPr/>
          <p:nvPr/>
        </p:nvSpPr>
        <p:spPr>
          <a:xfrm>
            <a:off x="5655793" y="2464270"/>
            <a:ext cx="9233044" cy="7817373"/>
          </a:xfrm>
          <a:custGeom>
            <a:avLst/>
            <a:gdLst/>
            <a:ahLst/>
            <a:cxnLst/>
            <a:rect l="l" t="t" r="r" b="b"/>
            <a:pathLst>
              <a:path w="9233044" h="7817373">
                <a:moveTo>
                  <a:pt x="0" y="0"/>
                </a:moveTo>
                <a:lnTo>
                  <a:pt x="9233044" y="0"/>
                </a:lnTo>
                <a:lnTo>
                  <a:pt x="9233044" y="7817373"/>
                </a:lnTo>
                <a:lnTo>
                  <a:pt x="0" y="7817373"/>
                </a:lnTo>
                <a:lnTo>
                  <a:pt x="0" y="0"/>
                </a:lnTo>
                <a:close/>
              </a:path>
            </a:pathLst>
          </a:custGeom>
          <a:blipFill>
            <a:blip r:embed="rId2"/>
            <a:stretch>
              <a:fillRect t="-8" b="-8"/>
            </a:stretch>
          </a:blipFill>
        </p:spPr>
      </p:sp>
      <p:sp>
        <p:nvSpPr>
          <p:cNvPr id="9" name="Freeform 9"/>
          <p:cNvSpPr/>
          <p:nvPr/>
        </p:nvSpPr>
        <p:spPr>
          <a:xfrm>
            <a:off x="11640205" y="0"/>
            <a:ext cx="6638274" cy="6762149"/>
          </a:xfrm>
          <a:custGeom>
            <a:avLst/>
            <a:gdLst/>
            <a:ahLst/>
            <a:cxnLst/>
            <a:rect l="l" t="t" r="r" b="b"/>
            <a:pathLst>
              <a:path w="6638274" h="6762149">
                <a:moveTo>
                  <a:pt x="0" y="0"/>
                </a:moveTo>
                <a:lnTo>
                  <a:pt x="6638274" y="0"/>
                </a:lnTo>
                <a:lnTo>
                  <a:pt x="6638274" y="6762149"/>
                </a:lnTo>
                <a:lnTo>
                  <a:pt x="0" y="6762149"/>
                </a:lnTo>
                <a:lnTo>
                  <a:pt x="0" y="0"/>
                </a:lnTo>
                <a:close/>
              </a:path>
            </a:pathLst>
          </a:custGeom>
          <a:blipFill>
            <a:blip r:embed="rId3"/>
            <a:stretch>
              <a:fillRect l="-24" r="-24"/>
            </a:stretch>
          </a:blipFill>
        </p:spPr>
      </p:sp>
      <p:grpSp>
        <p:nvGrpSpPr>
          <p:cNvPr id="10" name="Group 10"/>
          <p:cNvGrpSpPr/>
          <p:nvPr/>
        </p:nvGrpSpPr>
        <p:grpSpPr>
          <a:xfrm>
            <a:off x="12925931" y="6547783"/>
            <a:ext cx="5352802" cy="3734395"/>
            <a:chOff x="0" y="0"/>
            <a:chExt cx="7137069" cy="4979193"/>
          </a:xfrm>
        </p:grpSpPr>
        <p:sp>
          <p:nvSpPr>
            <p:cNvPr id="11" name="Freeform 11"/>
            <p:cNvSpPr/>
            <p:nvPr/>
          </p:nvSpPr>
          <p:spPr>
            <a:xfrm>
              <a:off x="0" y="0"/>
              <a:ext cx="7136765" cy="4978400"/>
            </a:xfrm>
            <a:custGeom>
              <a:avLst/>
              <a:gdLst/>
              <a:ahLst/>
              <a:cxnLst/>
              <a:rect l="l" t="t" r="r" b="b"/>
              <a:pathLst>
                <a:path w="7136765" h="4978400">
                  <a:moveTo>
                    <a:pt x="4011168" y="0"/>
                  </a:moveTo>
                  <a:lnTo>
                    <a:pt x="0" y="4011041"/>
                  </a:lnTo>
                  <a:lnTo>
                    <a:pt x="967359" y="4978400"/>
                  </a:lnTo>
                  <a:lnTo>
                    <a:pt x="7054850" y="4978400"/>
                  </a:lnTo>
                  <a:lnTo>
                    <a:pt x="7136765" y="4896485"/>
                  </a:lnTo>
                  <a:lnTo>
                    <a:pt x="7136765" y="3125724"/>
                  </a:lnTo>
                  <a:lnTo>
                    <a:pt x="4011168" y="0"/>
                  </a:lnTo>
                  <a:close/>
                </a:path>
              </a:pathLst>
            </a:custGeom>
            <a:solidFill>
              <a:srgbClr val="71B2DA"/>
            </a:solidFill>
          </p:spPr>
        </p:sp>
      </p:grpSp>
      <p:sp>
        <p:nvSpPr>
          <p:cNvPr id="12" name="Freeform 12"/>
          <p:cNvSpPr/>
          <p:nvPr/>
        </p:nvSpPr>
        <p:spPr>
          <a:xfrm>
            <a:off x="14820014" y="8104475"/>
            <a:ext cx="2743676" cy="1173504"/>
          </a:xfrm>
          <a:custGeom>
            <a:avLst/>
            <a:gdLst/>
            <a:ahLst/>
            <a:cxnLst/>
            <a:rect l="l" t="t" r="r" b="b"/>
            <a:pathLst>
              <a:path w="2743676" h="1173504">
                <a:moveTo>
                  <a:pt x="0" y="0"/>
                </a:moveTo>
                <a:lnTo>
                  <a:pt x="2743676" y="0"/>
                </a:lnTo>
                <a:lnTo>
                  <a:pt x="2743676" y="1173504"/>
                </a:lnTo>
                <a:lnTo>
                  <a:pt x="0" y="11735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3" name="Group 13"/>
          <p:cNvGrpSpPr/>
          <p:nvPr/>
        </p:nvGrpSpPr>
        <p:grpSpPr>
          <a:xfrm>
            <a:off x="14802916" y="9960006"/>
            <a:ext cx="2735425" cy="2539"/>
            <a:chOff x="0" y="0"/>
            <a:chExt cx="3647234" cy="3385"/>
          </a:xfrm>
        </p:grpSpPr>
        <p:sp>
          <p:nvSpPr>
            <p:cNvPr id="14" name="Freeform 14"/>
            <p:cNvSpPr/>
            <p:nvPr/>
          </p:nvSpPr>
          <p:spPr>
            <a:xfrm>
              <a:off x="0" y="0"/>
              <a:ext cx="3647186" cy="3429"/>
            </a:xfrm>
            <a:custGeom>
              <a:avLst/>
              <a:gdLst/>
              <a:ahLst/>
              <a:cxnLst/>
              <a:rect l="l" t="t" r="r" b="b"/>
              <a:pathLst>
                <a:path w="3647186" h="3429">
                  <a:moveTo>
                    <a:pt x="3647186" y="0"/>
                  </a:moveTo>
                  <a:lnTo>
                    <a:pt x="0" y="0"/>
                  </a:lnTo>
                  <a:lnTo>
                    <a:pt x="0" y="1651"/>
                  </a:lnTo>
                  <a:lnTo>
                    <a:pt x="580263" y="1651"/>
                  </a:lnTo>
                  <a:lnTo>
                    <a:pt x="580263" y="3429"/>
                  </a:lnTo>
                  <a:lnTo>
                    <a:pt x="2949829" y="3429"/>
                  </a:lnTo>
                  <a:lnTo>
                    <a:pt x="2949829" y="1651"/>
                  </a:lnTo>
                  <a:lnTo>
                    <a:pt x="3647059" y="1651"/>
                  </a:lnTo>
                  <a:lnTo>
                    <a:pt x="3647059" y="0"/>
                  </a:lnTo>
                  <a:close/>
                </a:path>
              </a:pathLst>
            </a:custGeom>
            <a:solidFill>
              <a:srgbClr val="263238"/>
            </a:solidFill>
          </p:spPr>
        </p:sp>
      </p:grpSp>
      <p:sp>
        <p:nvSpPr>
          <p:cNvPr id="15" name="Freeform 15"/>
          <p:cNvSpPr/>
          <p:nvPr/>
        </p:nvSpPr>
        <p:spPr>
          <a:xfrm>
            <a:off x="16524110" y="8383408"/>
            <a:ext cx="965986" cy="1587083"/>
          </a:xfrm>
          <a:custGeom>
            <a:avLst/>
            <a:gdLst/>
            <a:ahLst/>
            <a:cxnLst/>
            <a:rect l="l" t="t" r="r" b="b"/>
            <a:pathLst>
              <a:path w="965986" h="1587083">
                <a:moveTo>
                  <a:pt x="0" y="0"/>
                </a:moveTo>
                <a:lnTo>
                  <a:pt x="965986" y="0"/>
                </a:lnTo>
                <a:lnTo>
                  <a:pt x="965986" y="1587083"/>
                </a:lnTo>
                <a:lnTo>
                  <a:pt x="0" y="1587083"/>
                </a:lnTo>
                <a:lnTo>
                  <a:pt x="0" y="0"/>
                </a:lnTo>
                <a:close/>
              </a:path>
            </a:pathLst>
          </a:custGeom>
          <a:blipFill>
            <a:blip r:embed="rId6"/>
            <a:stretch>
              <a:fillRect l="-78" r="-78"/>
            </a:stretch>
          </a:blipFill>
        </p:spPr>
      </p:sp>
      <p:sp>
        <p:nvSpPr>
          <p:cNvPr id="16" name="Freeform 16"/>
          <p:cNvSpPr/>
          <p:nvPr/>
        </p:nvSpPr>
        <p:spPr>
          <a:xfrm>
            <a:off x="14831717" y="8354953"/>
            <a:ext cx="1505055" cy="1608700"/>
          </a:xfrm>
          <a:custGeom>
            <a:avLst/>
            <a:gdLst/>
            <a:ahLst/>
            <a:cxnLst/>
            <a:rect l="l" t="t" r="r" b="b"/>
            <a:pathLst>
              <a:path w="1505055" h="1608700">
                <a:moveTo>
                  <a:pt x="0" y="0"/>
                </a:moveTo>
                <a:lnTo>
                  <a:pt x="1505055" y="0"/>
                </a:lnTo>
                <a:lnTo>
                  <a:pt x="1505055" y="1608701"/>
                </a:lnTo>
                <a:lnTo>
                  <a:pt x="0" y="1608701"/>
                </a:lnTo>
                <a:lnTo>
                  <a:pt x="0" y="0"/>
                </a:lnTo>
                <a:close/>
              </a:path>
            </a:pathLst>
          </a:custGeom>
          <a:blipFill>
            <a:blip r:embed="rId7"/>
            <a:stretch>
              <a:fillRect t="-35" b="-35"/>
            </a:stretch>
          </a:blipFill>
        </p:spPr>
      </p:sp>
      <p:grpSp>
        <p:nvGrpSpPr>
          <p:cNvPr id="17" name="Group 17"/>
          <p:cNvGrpSpPr/>
          <p:nvPr/>
        </p:nvGrpSpPr>
        <p:grpSpPr>
          <a:xfrm>
            <a:off x="12275187" y="9701649"/>
            <a:ext cx="1172234" cy="580088"/>
            <a:chOff x="0" y="0"/>
            <a:chExt cx="1562979" cy="773450"/>
          </a:xfrm>
        </p:grpSpPr>
        <p:sp>
          <p:nvSpPr>
            <p:cNvPr id="18" name="Freeform 18"/>
            <p:cNvSpPr/>
            <p:nvPr/>
          </p:nvSpPr>
          <p:spPr>
            <a:xfrm>
              <a:off x="0" y="0"/>
              <a:ext cx="1562100" cy="773303"/>
            </a:xfrm>
            <a:custGeom>
              <a:avLst/>
              <a:gdLst/>
              <a:ahLst/>
              <a:cxnLst/>
              <a:rect l="l" t="t" r="r" b="b"/>
              <a:pathLst>
                <a:path w="1562100" h="773303">
                  <a:moveTo>
                    <a:pt x="671322" y="0"/>
                  </a:moveTo>
                  <a:lnTo>
                    <a:pt x="0" y="773303"/>
                  </a:lnTo>
                  <a:lnTo>
                    <a:pt x="1562100" y="773303"/>
                  </a:lnTo>
                  <a:lnTo>
                    <a:pt x="671322" y="0"/>
                  </a:lnTo>
                  <a:close/>
                </a:path>
              </a:pathLst>
            </a:custGeom>
            <a:solidFill>
              <a:srgbClr val="494D69"/>
            </a:solidFill>
          </p:spPr>
        </p:sp>
      </p:grpSp>
      <p:sp>
        <p:nvSpPr>
          <p:cNvPr id="19" name="TextBox 19"/>
          <p:cNvSpPr txBox="1"/>
          <p:nvPr/>
        </p:nvSpPr>
        <p:spPr>
          <a:xfrm>
            <a:off x="691790" y="2202924"/>
            <a:ext cx="8347899" cy="4296048"/>
          </a:xfrm>
          <a:prstGeom prst="rect">
            <a:avLst/>
          </a:prstGeom>
        </p:spPr>
        <p:txBody>
          <a:bodyPr lIns="0" tIns="0" rIns="0" bIns="0" rtlCol="0" anchor="t">
            <a:spAutoFit/>
          </a:bodyPr>
          <a:lstStyle/>
          <a:p>
            <a:pPr algn="l">
              <a:lnSpc>
                <a:spcPts val="6745"/>
              </a:lnSpc>
            </a:pPr>
            <a:r>
              <a:rPr lang="en-US" sz="6716" spc="237" dirty="0">
                <a:solidFill>
                  <a:srgbClr val="FFFFFF"/>
                </a:solidFill>
                <a:latin typeface="Cambria"/>
                <a:ea typeface="Cambria"/>
                <a:cs typeface="Cambria"/>
                <a:sym typeface="Cambria"/>
              </a:rPr>
              <a:t>BLOCKCHAIN – BASED AUTONOMOUS VOTING SYSTEM USING ETHEREUM</a:t>
            </a:r>
          </a:p>
        </p:txBody>
      </p:sp>
      <p:sp>
        <p:nvSpPr>
          <p:cNvPr id="20" name="TextBox 20"/>
          <p:cNvSpPr txBox="1"/>
          <p:nvPr/>
        </p:nvSpPr>
        <p:spPr>
          <a:xfrm>
            <a:off x="369788" y="7231592"/>
            <a:ext cx="6376093" cy="2752725"/>
          </a:xfrm>
          <a:prstGeom prst="rect">
            <a:avLst/>
          </a:prstGeom>
        </p:spPr>
        <p:txBody>
          <a:bodyPr lIns="0" tIns="0" rIns="0" bIns="0" rtlCol="0" anchor="t">
            <a:spAutoFit/>
          </a:bodyPr>
          <a:lstStyle/>
          <a:p>
            <a:pPr algn="l">
              <a:lnSpc>
                <a:spcPts val="2758"/>
              </a:lnSpc>
            </a:pPr>
            <a:r>
              <a:rPr lang="en-US" sz="2298" spc="79" dirty="0">
                <a:solidFill>
                  <a:srgbClr val="FFFFFF"/>
                </a:solidFill>
                <a:latin typeface="Cambria"/>
                <a:ea typeface="Cambria"/>
                <a:cs typeface="Cambria"/>
                <a:sym typeface="Cambria"/>
              </a:rPr>
              <a:t>Presented By Batch-4 :</a:t>
            </a:r>
          </a:p>
          <a:p>
            <a:pPr algn="l">
              <a:lnSpc>
                <a:spcPts val="2338"/>
              </a:lnSpc>
            </a:pPr>
            <a:endParaRPr lang="en-US" sz="2298" spc="79" dirty="0">
              <a:solidFill>
                <a:srgbClr val="FFFFFF"/>
              </a:solidFill>
              <a:latin typeface="Cambria"/>
              <a:ea typeface="Cambria"/>
              <a:cs typeface="Cambria"/>
              <a:sym typeface="Cambria"/>
            </a:endParaRPr>
          </a:p>
          <a:p>
            <a:pPr algn="l">
              <a:lnSpc>
                <a:spcPts val="2549"/>
              </a:lnSpc>
            </a:pPr>
            <a:r>
              <a:rPr lang="en-US" sz="1948" spc="-46" dirty="0">
                <a:solidFill>
                  <a:srgbClr val="FFFFFF"/>
                </a:solidFill>
                <a:latin typeface="Tomorrow"/>
                <a:ea typeface="Tomorrow"/>
                <a:cs typeface="Tomorrow"/>
                <a:sym typeface="Tomorrow"/>
              </a:rPr>
              <a:t>( 218T1A4251  - NAVYA SRI .V</a:t>
            </a:r>
          </a:p>
          <a:p>
            <a:pPr algn="l">
              <a:lnSpc>
                <a:spcPts val="2549"/>
              </a:lnSpc>
            </a:pPr>
            <a:r>
              <a:rPr lang="en-US" sz="1948" spc="-47" dirty="0">
                <a:solidFill>
                  <a:srgbClr val="FFFFFF"/>
                </a:solidFill>
                <a:latin typeface="Tomorrow"/>
                <a:ea typeface="Tomorrow"/>
                <a:cs typeface="Tomorrow"/>
                <a:sym typeface="Tomorrow"/>
              </a:rPr>
              <a:t>  218T1A4209 - ANU CHANDANA .CH</a:t>
            </a:r>
          </a:p>
          <a:p>
            <a:pPr algn="l">
              <a:lnSpc>
                <a:spcPts val="2338"/>
              </a:lnSpc>
            </a:pPr>
            <a:r>
              <a:rPr lang="en-US" sz="1948" spc="-7" dirty="0">
                <a:solidFill>
                  <a:srgbClr val="FFFFFF"/>
                </a:solidFill>
                <a:latin typeface="Tomorrow"/>
                <a:ea typeface="Tomorrow"/>
                <a:cs typeface="Tomorrow"/>
                <a:sym typeface="Tomorrow"/>
              </a:rPr>
              <a:t>  218T1A4229 - MOHAMMAD FAHAMEED SAMEER</a:t>
            </a:r>
          </a:p>
          <a:p>
            <a:pPr algn="l">
              <a:lnSpc>
                <a:spcPts val="2338"/>
              </a:lnSpc>
            </a:pPr>
            <a:r>
              <a:rPr lang="en-US" sz="1948" spc="-172" dirty="0">
                <a:solidFill>
                  <a:srgbClr val="FFFFFF"/>
                </a:solidFill>
                <a:latin typeface="Tomorrow"/>
                <a:ea typeface="Tomorrow"/>
                <a:cs typeface="Tomorrow"/>
                <a:sym typeface="Tomorrow"/>
              </a:rPr>
              <a:t>   218T1A4210          -  TEJO  VARDHAN  VARMA .CH</a:t>
            </a:r>
          </a:p>
          <a:p>
            <a:pPr algn="l">
              <a:lnSpc>
                <a:spcPts val="2338"/>
              </a:lnSpc>
            </a:pPr>
            <a:r>
              <a:rPr lang="en-US" sz="1948" spc="-116" dirty="0">
                <a:solidFill>
                  <a:srgbClr val="FFFFFF"/>
                </a:solidFill>
                <a:latin typeface="Tomorrow"/>
                <a:ea typeface="Tomorrow"/>
                <a:cs typeface="Tomorrow"/>
                <a:sym typeface="Tomorrow"/>
              </a:rPr>
              <a:t>   218T1A4223     -   RAJESH KUMAR .M   )  </a:t>
            </a:r>
          </a:p>
          <a:p>
            <a:pPr algn="l">
              <a:lnSpc>
                <a:spcPts val="2338"/>
              </a:lnSpc>
            </a:pPr>
            <a:endParaRPr lang="en-US" sz="1948" spc="-116" dirty="0">
              <a:solidFill>
                <a:srgbClr val="FFFFFF"/>
              </a:solidFill>
              <a:latin typeface="Tomorrow"/>
              <a:ea typeface="Tomorrow"/>
              <a:cs typeface="Tomorrow"/>
              <a:sym typeface="Tomorrow"/>
            </a:endParaRPr>
          </a:p>
          <a:p>
            <a:pPr algn="l">
              <a:lnSpc>
                <a:spcPts val="2338"/>
              </a:lnSpc>
            </a:pPr>
            <a:r>
              <a:rPr lang="en-US" sz="1948" spc="-7" dirty="0">
                <a:solidFill>
                  <a:srgbClr val="FFFFFF"/>
                </a:solidFill>
                <a:latin typeface="Tomorrow"/>
                <a:ea typeface="Tomorrow"/>
                <a:cs typeface="Tomorrow"/>
                <a:sym typeface="Tomorrow"/>
              </a:rPr>
              <a:t>GUIDE  : Mrs. </a:t>
            </a:r>
            <a:r>
              <a:rPr lang="en-US" sz="1948" spc="-7" dirty="0" err="1">
                <a:solidFill>
                  <a:srgbClr val="FFFFFF"/>
                </a:solidFill>
                <a:latin typeface="Tomorrow"/>
                <a:ea typeface="Tomorrow"/>
                <a:cs typeface="Tomorrow"/>
                <a:sym typeface="Tomorrow"/>
              </a:rPr>
              <a:t>Mareswaramma</a:t>
            </a:r>
            <a:endParaRPr lang="en-US" sz="1948" spc="-7" dirty="0">
              <a:solidFill>
                <a:srgbClr val="FFFFFF"/>
              </a:solidFill>
              <a:latin typeface="Tomorrow"/>
              <a:ea typeface="Tomorrow"/>
              <a:cs typeface="Tomorrow"/>
              <a:sym typeface="Tomorrow"/>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520" y="24004"/>
            <a:ext cx="18278480" cy="10281645"/>
            <a:chOff x="0" y="0"/>
            <a:chExt cx="24371307" cy="13708860"/>
          </a:xfrm>
        </p:grpSpPr>
        <p:sp>
          <p:nvSpPr>
            <p:cNvPr id="3" name="Freeform 3"/>
            <p:cNvSpPr/>
            <p:nvPr/>
          </p:nvSpPr>
          <p:spPr>
            <a:xfrm>
              <a:off x="0" y="0"/>
              <a:ext cx="24371300" cy="13708887"/>
            </a:xfrm>
            <a:custGeom>
              <a:avLst/>
              <a:gdLst/>
              <a:ahLst/>
              <a:cxnLst/>
              <a:rect l="l" t="t" r="r" b="b"/>
              <a:pathLst>
                <a:path w="24371300" h="13708887">
                  <a:moveTo>
                    <a:pt x="24371300" y="0"/>
                  </a:moveTo>
                  <a:lnTo>
                    <a:pt x="0" y="0"/>
                  </a:lnTo>
                  <a:lnTo>
                    <a:pt x="0" y="13708887"/>
                  </a:lnTo>
                  <a:lnTo>
                    <a:pt x="24371300" y="13708887"/>
                  </a:lnTo>
                  <a:lnTo>
                    <a:pt x="24371300" y="0"/>
                  </a:lnTo>
                  <a:close/>
                </a:path>
              </a:pathLst>
            </a:custGeom>
            <a:solidFill>
              <a:srgbClr val="282938"/>
            </a:solidFill>
          </p:spPr>
        </p:sp>
      </p:grpSp>
      <p:grpSp>
        <p:nvGrpSpPr>
          <p:cNvPr id="4" name="Group 4"/>
          <p:cNvGrpSpPr/>
          <p:nvPr/>
        </p:nvGrpSpPr>
        <p:grpSpPr>
          <a:xfrm>
            <a:off x="3287473" y="0"/>
            <a:ext cx="3386596" cy="1693298"/>
            <a:chOff x="0" y="0"/>
            <a:chExt cx="4515462" cy="2257731"/>
          </a:xfrm>
        </p:grpSpPr>
        <p:sp>
          <p:nvSpPr>
            <p:cNvPr id="5" name="Freeform 5"/>
            <p:cNvSpPr/>
            <p:nvPr/>
          </p:nvSpPr>
          <p:spPr>
            <a:xfrm>
              <a:off x="0" y="0"/>
              <a:ext cx="4515358" cy="2257679"/>
            </a:xfrm>
            <a:custGeom>
              <a:avLst/>
              <a:gdLst/>
              <a:ahLst/>
              <a:cxnLst/>
              <a:rect l="l" t="t" r="r" b="b"/>
              <a:pathLst>
                <a:path w="4515358" h="2257679">
                  <a:moveTo>
                    <a:pt x="4515358" y="0"/>
                  </a:moveTo>
                  <a:lnTo>
                    <a:pt x="0" y="0"/>
                  </a:lnTo>
                  <a:lnTo>
                    <a:pt x="2257679" y="2257679"/>
                  </a:lnTo>
                  <a:lnTo>
                    <a:pt x="4515358" y="0"/>
                  </a:lnTo>
                  <a:close/>
                </a:path>
              </a:pathLst>
            </a:custGeom>
            <a:solidFill>
              <a:srgbClr val="70B1DA"/>
            </a:solidFill>
          </p:spPr>
        </p:sp>
      </p:grpSp>
      <p:sp>
        <p:nvSpPr>
          <p:cNvPr id="6" name="Freeform 6"/>
          <p:cNvSpPr/>
          <p:nvPr/>
        </p:nvSpPr>
        <p:spPr>
          <a:xfrm>
            <a:off x="0" y="3155856"/>
            <a:ext cx="1785959" cy="3475361"/>
          </a:xfrm>
          <a:custGeom>
            <a:avLst/>
            <a:gdLst/>
            <a:ahLst/>
            <a:cxnLst/>
            <a:rect l="l" t="t" r="r" b="b"/>
            <a:pathLst>
              <a:path w="1785959" h="3475361">
                <a:moveTo>
                  <a:pt x="0" y="0"/>
                </a:moveTo>
                <a:lnTo>
                  <a:pt x="1785959" y="0"/>
                </a:lnTo>
                <a:lnTo>
                  <a:pt x="1785959" y="3475361"/>
                </a:lnTo>
                <a:lnTo>
                  <a:pt x="0" y="34753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5474646" y="5509628"/>
            <a:ext cx="2989293" cy="2989293"/>
            <a:chOff x="0" y="0"/>
            <a:chExt cx="3985724" cy="3985724"/>
          </a:xfrm>
        </p:grpSpPr>
        <p:sp>
          <p:nvSpPr>
            <p:cNvPr id="8" name="Freeform 8"/>
            <p:cNvSpPr/>
            <p:nvPr/>
          </p:nvSpPr>
          <p:spPr>
            <a:xfrm>
              <a:off x="0" y="0"/>
              <a:ext cx="3985768" cy="3985641"/>
            </a:xfrm>
            <a:custGeom>
              <a:avLst/>
              <a:gdLst/>
              <a:ahLst/>
              <a:cxnLst/>
              <a:rect l="l" t="t" r="r" b="b"/>
              <a:pathLst>
                <a:path w="3985768" h="3985641">
                  <a:moveTo>
                    <a:pt x="3729609" y="0"/>
                  </a:moveTo>
                  <a:lnTo>
                    <a:pt x="0" y="3726180"/>
                  </a:lnTo>
                  <a:lnTo>
                    <a:pt x="259461" y="3985641"/>
                  </a:lnTo>
                  <a:lnTo>
                    <a:pt x="3985768" y="256159"/>
                  </a:lnTo>
                  <a:lnTo>
                    <a:pt x="3729609" y="0"/>
                  </a:lnTo>
                  <a:close/>
                </a:path>
              </a:pathLst>
            </a:custGeom>
            <a:solidFill>
              <a:srgbClr val="70B1DA"/>
            </a:solidFill>
          </p:spPr>
        </p:sp>
      </p:grpSp>
      <p:sp>
        <p:nvSpPr>
          <p:cNvPr id="9" name="Freeform 9"/>
          <p:cNvSpPr/>
          <p:nvPr/>
        </p:nvSpPr>
        <p:spPr>
          <a:xfrm>
            <a:off x="0" y="0"/>
            <a:ext cx="4751021" cy="4613158"/>
          </a:xfrm>
          <a:custGeom>
            <a:avLst/>
            <a:gdLst/>
            <a:ahLst/>
            <a:cxnLst/>
            <a:rect l="l" t="t" r="r" b="b"/>
            <a:pathLst>
              <a:path w="4751021" h="4613158">
                <a:moveTo>
                  <a:pt x="0" y="0"/>
                </a:moveTo>
                <a:lnTo>
                  <a:pt x="4751021" y="0"/>
                </a:lnTo>
                <a:lnTo>
                  <a:pt x="4751021" y="4613158"/>
                </a:lnTo>
                <a:lnTo>
                  <a:pt x="0" y="4613158"/>
                </a:lnTo>
                <a:lnTo>
                  <a:pt x="0" y="0"/>
                </a:lnTo>
                <a:close/>
              </a:path>
            </a:pathLst>
          </a:custGeom>
          <a:blipFill>
            <a:blip r:embed="rId4"/>
            <a:stretch>
              <a:fillRect t="-66" b="-66"/>
            </a:stretch>
          </a:blipFill>
        </p:spPr>
      </p:sp>
      <p:sp>
        <p:nvSpPr>
          <p:cNvPr id="10" name="Freeform 10"/>
          <p:cNvSpPr/>
          <p:nvPr/>
        </p:nvSpPr>
        <p:spPr>
          <a:xfrm>
            <a:off x="2065645" y="1693793"/>
            <a:ext cx="6502086" cy="6287212"/>
          </a:xfrm>
          <a:custGeom>
            <a:avLst/>
            <a:gdLst/>
            <a:ahLst/>
            <a:cxnLst/>
            <a:rect l="l" t="t" r="r" b="b"/>
            <a:pathLst>
              <a:path w="6502086" h="6287212">
                <a:moveTo>
                  <a:pt x="0" y="0"/>
                </a:moveTo>
                <a:lnTo>
                  <a:pt x="6502087" y="0"/>
                </a:lnTo>
                <a:lnTo>
                  <a:pt x="6502087" y="6287212"/>
                </a:lnTo>
                <a:lnTo>
                  <a:pt x="0" y="6287212"/>
                </a:lnTo>
                <a:lnTo>
                  <a:pt x="0" y="0"/>
                </a:lnTo>
                <a:close/>
              </a:path>
            </a:pathLst>
          </a:custGeom>
          <a:blipFill>
            <a:blip r:embed="rId5"/>
            <a:stretch>
              <a:fillRect t="-69" b="-69"/>
            </a:stretch>
          </a:blipFill>
        </p:spPr>
      </p:sp>
      <p:grpSp>
        <p:nvGrpSpPr>
          <p:cNvPr id="11" name="Group 11"/>
          <p:cNvGrpSpPr/>
          <p:nvPr/>
        </p:nvGrpSpPr>
        <p:grpSpPr>
          <a:xfrm>
            <a:off x="0" y="5230108"/>
            <a:ext cx="4828565" cy="5051969"/>
            <a:chOff x="0" y="0"/>
            <a:chExt cx="6438087" cy="6735958"/>
          </a:xfrm>
        </p:grpSpPr>
        <p:sp>
          <p:nvSpPr>
            <p:cNvPr id="12" name="Freeform 12"/>
            <p:cNvSpPr/>
            <p:nvPr/>
          </p:nvSpPr>
          <p:spPr>
            <a:xfrm>
              <a:off x="0" y="0"/>
              <a:ext cx="6438011" cy="6735318"/>
            </a:xfrm>
            <a:custGeom>
              <a:avLst/>
              <a:gdLst/>
              <a:ahLst/>
              <a:cxnLst/>
              <a:rect l="l" t="t" r="r" b="b"/>
              <a:pathLst>
                <a:path w="6438011" h="6735318">
                  <a:moveTo>
                    <a:pt x="2636393" y="0"/>
                  </a:moveTo>
                  <a:lnTo>
                    <a:pt x="0" y="2636393"/>
                  </a:lnTo>
                  <a:lnTo>
                    <a:pt x="0" y="4966970"/>
                  </a:lnTo>
                  <a:lnTo>
                    <a:pt x="1768475" y="6735318"/>
                  </a:lnTo>
                  <a:lnTo>
                    <a:pt x="3504311" y="6735318"/>
                  </a:lnTo>
                  <a:lnTo>
                    <a:pt x="6438011" y="3801618"/>
                  </a:lnTo>
                  <a:lnTo>
                    <a:pt x="2636393" y="0"/>
                  </a:lnTo>
                  <a:close/>
                </a:path>
              </a:pathLst>
            </a:custGeom>
            <a:solidFill>
              <a:srgbClr val="70B1DA"/>
            </a:solidFill>
          </p:spPr>
        </p:sp>
      </p:grpSp>
      <p:grpSp>
        <p:nvGrpSpPr>
          <p:cNvPr id="13" name="Group 13"/>
          <p:cNvGrpSpPr/>
          <p:nvPr/>
        </p:nvGrpSpPr>
        <p:grpSpPr>
          <a:xfrm>
            <a:off x="3244125" y="8498592"/>
            <a:ext cx="3474815" cy="1783421"/>
            <a:chOff x="0" y="0"/>
            <a:chExt cx="4633087" cy="2377895"/>
          </a:xfrm>
        </p:grpSpPr>
        <p:sp>
          <p:nvSpPr>
            <p:cNvPr id="14" name="Freeform 14"/>
            <p:cNvSpPr/>
            <p:nvPr/>
          </p:nvSpPr>
          <p:spPr>
            <a:xfrm>
              <a:off x="0" y="0"/>
              <a:ext cx="4633087" cy="2377313"/>
            </a:xfrm>
            <a:custGeom>
              <a:avLst/>
              <a:gdLst/>
              <a:ahLst/>
              <a:cxnLst/>
              <a:rect l="l" t="t" r="r" b="b"/>
              <a:pathLst>
                <a:path w="4633087" h="2377313">
                  <a:moveTo>
                    <a:pt x="2316480" y="0"/>
                  </a:moveTo>
                  <a:lnTo>
                    <a:pt x="0" y="2316480"/>
                  </a:lnTo>
                  <a:lnTo>
                    <a:pt x="60833" y="2377313"/>
                  </a:lnTo>
                  <a:lnTo>
                    <a:pt x="4572254" y="2377313"/>
                  </a:lnTo>
                  <a:lnTo>
                    <a:pt x="4633087" y="2316480"/>
                  </a:lnTo>
                  <a:lnTo>
                    <a:pt x="2316480" y="0"/>
                  </a:lnTo>
                  <a:close/>
                </a:path>
              </a:pathLst>
            </a:custGeom>
            <a:solidFill>
              <a:srgbClr val="494D69"/>
            </a:solidFill>
          </p:spPr>
        </p:sp>
      </p:grpSp>
      <p:sp>
        <p:nvSpPr>
          <p:cNvPr id="15" name="TextBox 15"/>
          <p:cNvSpPr txBox="1"/>
          <p:nvPr/>
        </p:nvSpPr>
        <p:spPr>
          <a:xfrm>
            <a:off x="7858502" y="584021"/>
            <a:ext cx="5988106" cy="1245207"/>
          </a:xfrm>
          <a:prstGeom prst="rect">
            <a:avLst/>
          </a:prstGeom>
        </p:spPr>
        <p:txBody>
          <a:bodyPr lIns="0" tIns="0" rIns="0" bIns="0" rtlCol="0" anchor="t">
            <a:spAutoFit/>
          </a:bodyPr>
          <a:lstStyle/>
          <a:p>
            <a:pPr algn="l">
              <a:lnSpc>
                <a:spcPts val="4847"/>
              </a:lnSpc>
            </a:pPr>
            <a:r>
              <a:rPr lang="en-US" sz="4397" spc="89">
                <a:solidFill>
                  <a:srgbClr val="FFFFFF"/>
                </a:solidFill>
                <a:latin typeface="Cambria"/>
                <a:ea typeface="Cambria"/>
                <a:cs typeface="Cambria"/>
                <a:sym typeface="Cambria"/>
              </a:rPr>
              <a:t>A view on</a:t>
            </a:r>
          </a:p>
          <a:p>
            <a:pPr algn="l">
              <a:lnSpc>
                <a:spcPts val="4847"/>
              </a:lnSpc>
            </a:pPr>
            <a:r>
              <a:rPr lang="en-US" sz="4397" spc="169">
                <a:solidFill>
                  <a:srgbClr val="FFFFFF"/>
                </a:solidFill>
                <a:latin typeface="Cambria"/>
                <a:ea typeface="Cambria"/>
                <a:cs typeface="Cambria"/>
                <a:sym typeface="Cambria"/>
              </a:rPr>
              <a:t>Blockchain Technology</a:t>
            </a:r>
          </a:p>
        </p:txBody>
      </p:sp>
      <p:sp>
        <p:nvSpPr>
          <p:cNvPr id="16" name="TextBox 16"/>
          <p:cNvSpPr txBox="1"/>
          <p:nvPr/>
        </p:nvSpPr>
        <p:spPr>
          <a:xfrm>
            <a:off x="9469554" y="2297054"/>
            <a:ext cx="6968036" cy="2462213"/>
          </a:xfrm>
          <a:prstGeom prst="rect">
            <a:avLst/>
          </a:prstGeom>
        </p:spPr>
        <p:txBody>
          <a:bodyPr lIns="0" tIns="0" rIns="0" bIns="0" rtlCol="0" anchor="t">
            <a:spAutoFit/>
          </a:bodyPr>
          <a:lstStyle/>
          <a:p>
            <a:pPr>
              <a:lnSpc>
                <a:spcPts val="3241"/>
              </a:lnSpc>
            </a:pPr>
            <a:r>
              <a:rPr lang="en-US" sz="2698" spc="-7" dirty="0">
                <a:solidFill>
                  <a:srgbClr val="FFFFFF"/>
                </a:solidFill>
                <a:latin typeface="Tomorrow"/>
                <a:ea typeface="Tomorrow"/>
                <a:cs typeface="Tomorrow"/>
                <a:sym typeface="Tomorrow"/>
              </a:rPr>
              <a:t>Block chain is	a decentralized ledger that records transactions across many computers. This ensures that he secure data cannot be altered retroactively, providing a and transparency method for recording votes in electoral systems.</a:t>
            </a:r>
            <a:endParaRPr lang="en-US" sz="2698" spc="-42" dirty="0">
              <a:solidFill>
                <a:srgbClr val="FFFFFF"/>
              </a:solidFill>
              <a:latin typeface="Tomorrow"/>
              <a:ea typeface="Tomorrow"/>
              <a:cs typeface="Tomorrow"/>
              <a:sym typeface="Tomorrow"/>
            </a:endParaRPr>
          </a:p>
        </p:txBody>
      </p:sp>
      <p:grpSp>
        <p:nvGrpSpPr>
          <p:cNvPr id="17" name="Group 17"/>
          <p:cNvGrpSpPr/>
          <p:nvPr/>
        </p:nvGrpSpPr>
        <p:grpSpPr>
          <a:xfrm>
            <a:off x="7858502" y="2013831"/>
            <a:ext cx="5988106" cy="82342"/>
            <a:chOff x="0" y="0"/>
            <a:chExt cx="4633087" cy="63709"/>
          </a:xfrm>
        </p:grpSpPr>
        <p:sp>
          <p:nvSpPr>
            <p:cNvPr id="18" name="Freeform 18"/>
            <p:cNvSpPr/>
            <p:nvPr/>
          </p:nvSpPr>
          <p:spPr>
            <a:xfrm>
              <a:off x="0" y="0"/>
              <a:ext cx="4633087" cy="63679"/>
            </a:xfrm>
            <a:custGeom>
              <a:avLst/>
              <a:gdLst/>
              <a:ahLst/>
              <a:cxnLst/>
              <a:rect l="l" t="t" r="r" b="b"/>
              <a:pathLst>
                <a:path w="4633087" h="63679">
                  <a:moveTo>
                    <a:pt x="4633087" y="0"/>
                  </a:moveTo>
                  <a:lnTo>
                    <a:pt x="0" y="0"/>
                  </a:lnTo>
                  <a:lnTo>
                    <a:pt x="0" y="63679"/>
                  </a:lnTo>
                  <a:lnTo>
                    <a:pt x="4633087" y="63679"/>
                  </a:lnTo>
                  <a:lnTo>
                    <a:pt x="4633087" y="0"/>
                  </a:lnTo>
                  <a:close/>
                </a:path>
              </a:pathLst>
            </a:custGeom>
            <a:solidFill>
              <a:srgbClr val="70B1DA"/>
            </a:solidFill>
          </p:spPr>
        </p:sp>
      </p:grpSp>
      <p:sp>
        <p:nvSpPr>
          <p:cNvPr id="19" name="TextBox 19"/>
          <p:cNvSpPr txBox="1"/>
          <p:nvPr/>
        </p:nvSpPr>
        <p:spPr>
          <a:xfrm>
            <a:off x="8567732" y="5258683"/>
            <a:ext cx="7869859" cy="635607"/>
          </a:xfrm>
          <a:prstGeom prst="rect">
            <a:avLst/>
          </a:prstGeom>
        </p:spPr>
        <p:txBody>
          <a:bodyPr lIns="0" tIns="0" rIns="0" bIns="0" rtlCol="0" anchor="t">
            <a:spAutoFit/>
          </a:bodyPr>
          <a:lstStyle/>
          <a:p>
            <a:pPr algn="l">
              <a:lnSpc>
                <a:spcPts val="4847"/>
              </a:lnSpc>
            </a:pPr>
            <a:r>
              <a:rPr lang="en-US" sz="4397" spc="87" dirty="0">
                <a:solidFill>
                  <a:srgbClr val="FFFFFF"/>
                </a:solidFill>
                <a:latin typeface="Cambria"/>
                <a:ea typeface="Cambria"/>
                <a:cs typeface="Cambria"/>
                <a:sym typeface="Cambria"/>
              </a:rPr>
              <a:t> Ethereum Technology[ETH]</a:t>
            </a:r>
          </a:p>
        </p:txBody>
      </p:sp>
      <p:sp>
        <p:nvSpPr>
          <p:cNvPr id="20" name="TextBox 20"/>
          <p:cNvSpPr txBox="1"/>
          <p:nvPr/>
        </p:nvSpPr>
        <p:spPr>
          <a:xfrm>
            <a:off x="10025057" y="6160990"/>
            <a:ext cx="6968036" cy="2411729"/>
          </a:xfrm>
          <a:prstGeom prst="rect">
            <a:avLst/>
          </a:prstGeom>
        </p:spPr>
        <p:txBody>
          <a:bodyPr lIns="0" tIns="0" rIns="0" bIns="0" rtlCol="0" anchor="t">
            <a:spAutoFit/>
          </a:bodyPr>
          <a:lstStyle/>
          <a:p>
            <a:pPr algn="just">
              <a:lnSpc>
                <a:spcPts val="3223"/>
              </a:lnSpc>
            </a:pPr>
            <a:r>
              <a:rPr lang="en-US" sz="2698" spc="-42" dirty="0">
                <a:solidFill>
                  <a:srgbClr val="FFFFFF"/>
                </a:solidFill>
                <a:latin typeface="Tomorrow"/>
                <a:ea typeface="Tomorrow"/>
                <a:cs typeface="Tomorrow"/>
                <a:sym typeface="Tomorrow"/>
              </a:rPr>
              <a:t> Ethereum is a decentralized platform that allows developers to create applications and smart contracts on its blockchain. It uses Ether (ETH) as its cryptocurrency to pay for transactions and computational services.</a:t>
            </a:r>
          </a:p>
        </p:txBody>
      </p:sp>
      <p:grpSp>
        <p:nvGrpSpPr>
          <p:cNvPr id="21" name="Group 21"/>
          <p:cNvGrpSpPr/>
          <p:nvPr/>
        </p:nvGrpSpPr>
        <p:grpSpPr>
          <a:xfrm>
            <a:off x="8763000" y="6033440"/>
            <a:ext cx="6851678" cy="94217"/>
            <a:chOff x="0" y="0"/>
            <a:chExt cx="4633087" cy="63709"/>
          </a:xfrm>
        </p:grpSpPr>
        <p:sp>
          <p:nvSpPr>
            <p:cNvPr id="22" name="Freeform 22"/>
            <p:cNvSpPr/>
            <p:nvPr/>
          </p:nvSpPr>
          <p:spPr>
            <a:xfrm>
              <a:off x="0" y="0"/>
              <a:ext cx="4633087" cy="63679"/>
            </a:xfrm>
            <a:custGeom>
              <a:avLst/>
              <a:gdLst/>
              <a:ahLst/>
              <a:cxnLst/>
              <a:rect l="l" t="t" r="r" b="b"/>
              <a:pathLst>
                <a:path w="4633087" h="63679">
                  <a:moveTo>
                    <a:pt x="4633087" y="0"/>
                  </a:moveTo>
                  <a:lnTo>
                    <a:pt x="0" y="0"/>
                  </a:lnTo>
                  <a:lnTo>
                    <a:pt x="0" y="63679"/>
                  </a:lnTo>
                  <a:lnTo>
                    <a:pt x="4633087" y="63679"/>
                  </a:lnTo>
                  <a:lnTo>
                    <a:pt x="4633087" y="0"/>
                  </a:lnTo>
                  <a:close/>
                </a:path>
              </a:pathLst>
            </a:custGeom>
            <a:solidFill>
              <a:srgbClr val="70B1DA"/>
            </a:solidFill>
          </p:spPr>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879517" y="0"/>
            <a:ext cx="7398976" cy="10281645"/>
            <a:chOff x="0" y="0"/>
            <a:chExt cx="9865302" cy="13708860"/>
          </a:xfrm>
        </p:grpSpPr>
        <p:sp>
          <p:nvSpPr>
            <p:cNvPr id="3" name="Freeform 3"/>
            <p:cNvSpPr/>
            <p:nvPr/>
          </p:nvSpPr>
          <p:spPr>
            <a:xfrm>
              <a:off x="0" y="0"/>
              <a:ext cx="9865233" cy="13708887"/>
            </a:xfrm>
            <a:custGeom>
              <a:avLst/>
              <a:gdLst/>
              <a:ahLst/>
              <a:cxnLst/>
              <a:rect l="l" t="t" r="r" b="b"/>
              <a:pathLst>
                <a:path w="9865233" h="13708887">
                  <a:moveTo>
                    <a:pt x="9865233" y="0"/>
                  </a:moveTo>
                  <a:lnTo>
                    <a:pt x="0" y="0"/>
                  </a:lnTo>
                  <a:lnTo>
                    <a:pt x="248539" y="13708887"/>
                  </a:lnTo>
                  <a:lnTo>
                    <a:pt x="9865233" y="13708887"/>
                  </a:lnTo>
                  <a:lnTo>
                    <a:pt x="9865233" y="0"/>
                  </a:lnTo>
                  <a:close/>
                </a:path>
              </a:pathLst>
            </a:custGeom>
            <a:solidFill>
              <a:srgbClr val="282938"/>
            </a:solidFill>
          </p:spPr>
        </p:sp>
      </p:grpSp>
      <p:sp>
        <p:nvSpPr>
          <p:cNvPr id="4" name="Freeform 4"/>
          <p:cNvSpPr/>
          <p:nvPr/>
        </p:nvSpPr>
        <p:spPr>
          <a:xfrm>
            <a:off x="0" y="8109"/>
            <a:ext cx="11600919" cy="10273533"/>
          </a:xfrm>
          <a:custGeom>
            <a:avLst/>
            <a:gdLst/>
            <a:ahLst/>
            <a:cxnLst/>
            <a:rect l="l" t="t" r="r" b="b"/>
            <a:pathLst>
              <a:path w="11600919" h="10273533">
                <a:moveTo>
                  <a:pt x="0" y="0"/>
                </a:moveTo>
                <a:lnTo>
                  <a:pt x="11600919" y="0"/>
                </a:lnTo>
                <a:lnTo>
                  <a:pt x="11600919" y="10273533"/>
                </a:lnTo>
                <a:lnTo>
                  <a:pt x="0" y="10273533"/>
                </a:lnTo>
                <a:lnTo>
                  <a:pt x="0" y="0"/>
                </a:lnTo>
                <a:close/>
              </a:path>
            </a:pathLst>
          </a:custGeom>
          <a:blipFill>
            <a:blip r:embed="rId2"/>
            <a:stretch>
              <a:fillRect t="-91" b="-91"/>
            </a:stretch>
          </a:blipFill>
        </p:spPr>
      </p:sp>
      <p:sp>
        <p:nvSpPr>
          <p:cNvPr id="5" name="TextBox 5"/>
          <p:cNvSpPr txBox="1"/>
          <p:nvPr/>
        </p:nvSpPr>
        <p:spPr>
          <a:xfrm>
            <a:off x="11851170" y="1202785"/>
            <a:ext cx="4680052" cy="1069953"/>
          </a:xfrm>
          <a:prstGeom prst="rect">
            <a:avLst/>
          </a:prstGeom>
        </p:spPr>
        <p:txBody>
          <a:bodyPr lIns="0" tIns="0" rIns="0" bIns="0" rtlCol="0" anchor="t">
            <a:spAutoFit/>
          </a:bodyPr>
          <a:lstStyle/>
          <a:p>
            <a:pPr algn="l">
              <a:lnSpc>
                <a:spcPts val="4427"/>
              </a:lnSpc>
            </a:pPr>
            <a:r>
              <a:rPr lang="en-US" sz="4397" spc="169">
                <a:solidFill>
                  <a:srgbClr val="FFFFFF"/>
                </a:solidFill>
                <a:latin typeface="Cambria"/>
                <a:ea typeface="Cambria"/>
                <a:cs typeface="Cambria"/>
                <a:sym typeface="Cambria"/>
              </a:rPr>
              <a:t>Case Studies of Blockchain Voting</a:t>
            </a:r>
          </a:p>
        </p:txBody>
      </p:sp>
      <p:sp>
        <p:nvSpPr>
          <p:cNvPr id="6" name="TextBox 6"/>
          <p:cNvSpPr txBox="1"/>
          <p:nvPr/>
        </p:nvSpPr>
        <p:spPr>
          <a:xfrm>
            <a:off x="11851170" y="3383673"/>
            <a:ext cx="6062997" cy="2877946"/>
          </a:xfrm>
          <a:prstGeom prst="rect">
            <a:avLst/>
          </a:prstGeom>
        </p:spPr>
        <p:txBody>
          <a:bodyPr lIns="0" tIns="0" rIns="0" bIns="0" rtlCol="0" anchor="t">
            <a:spAutoFit/>
          </a:bodyPr>
          <a:lstStyle/>
          <a:p>
            <a:pPr algn="just">
              <a:lnSpc>
                <a:spcPts val="3227"/>
              </a:lnSpc>
            </a:pPr>
            <a:r>
              <a:rPr lang="en-US" sz="2698" spc="-59">
                <a:solidFill>
                  <a:srgbClr val="FFFFFF"/>
                </a:solidFill>
                <a:latin typeface="Tomorrow"/>
                <a:ea typeface="Tomorrow"/>
                <a:cs typeface="Tomorrow"/>
                <a:sym typeface="Tomorrow"/>
              </a:rPr>
              <a:t>Several jurisdictions have successfully implemented blockchain voting in pilot  projects.  These  case  studies demonstrate increased turnout, voter  improved  trust in electrol the process and a effective voting experience for  participants.</a:t>
            </a:r>
          </a:p>
        </p:txBody>
      </p:sp>
      <p:grpSp>
        <p:nvGrpSpPr>
          <p:cNvPr id="7" name="Group 7"/>
          <p:cNvGrpSpPr/>
          <p:nvPr/>
        </p:nvGrpSpPr>
        <p:grpSpPr>
          <a:xfrm>
            <a:off x="11600919" y="2617374"/>
            <a:ext cx="5334587" cy="95200"/>
            <a:chOff x="0" y="0"/>
            <a:chExt cx="5267756" cy="94008"/>
          </a:xfrm>
        </p:grpSpPr>
        <p:sp>
          <p:nvSpPr>
            <p:cNvPr id="8" name="Freeform 8"/>
            <p:cNvSpPr/>
            <p:nvPr/>
          </p:nvSpPr>
          <p:spPr>
            <a:xfrm>
              <a:off x="0" y="0"/>
              <a:ext cx="5267706" cy="93963"/>
            </a:xfrm>
            <a:custGeom>
              <a:avLst/>
              <a:gdLst/>
              <a:ahLst/>
              <a:cxnLst/>
              <a:rect l="l" t="t" r="r" b="b"/>
              <a:pathLst>
                <a:path w="5267706" h="93963">
                  <a:moveTo>
                    <a:pt x="5267706" y="0"/>
                  </a:moveTo>
                  <a:lnTo>
                    <a:pt x="0" y="0"/>
                  </a:lnTo>
                  <a:lnTo>
                    <a:pt x="0" y="93963"/>
                  </a:lnTo>
                  <a:lnTo>
                    <a:pt x="5267706" y="93963"/>
                  </a:lnTo>
                  <a:lnTo>
                    <a:pt x="5267706" y="0"/>
                  </a:lnTo>
                  <a:close/>
                </a:path>
              </a:pathLst>
            </a:custGeom>
            <a:solidFill>
              <a:srgbClr val="70B1DA"/>
            </a:solidFill>
          </p:spPr>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693"/>
            <a:ext cx="18278480" cy="10281645"/>
            <a:chOff x="0" y="0"/>
            <a:chExt cx="24371307" cy="13708860"/>
          </a:xfrm>
        </p:grpSpPr>
        <p:sp>
          <p:nvSpPr>
            <p:cNvPr id="3" name="Freeform 3"/>
            <p:cNvSpPr/>
            <p:nvPr/>
          </p:nvSpPr>
          <p:spPr>
            <a:xfrm>
              <a:off x="0" y="0"/>
              <a:ext cx="24371300" cy="13708887"/>
            </a:xfrm>
            <a:custGeom>
              <a:avLst/>
              <a:gdLst/>
              <a:ahLst/>
              <a:cxnLst/>
              <a:rect l="l" t="t" r="r" b="b"/>
              <a:pathLst>
                <a:path w="24371300" h="13708887">
                  <a:moveTo>
                    <a:pt x="24371300" y="0"/>
                  </a:moveTo>
                  <a:lnTo>
                    <a:pt x="0" y="0"/>
                  </a:lnTo>
                  <a:lnTo>
                    <a:pt x="0" y="13708887"/>
                  </a:lnTo>
                  <a:lnTo>
                    <a:pt x="24371300" y="13708887"/>
                  </a:lnTo>
                  <a:lnTo>
                    <a:pt x="24371300" y="0"/>
                  </a:lnTo>
                  <a:close/>
                </a:path>
              </a:pathLst>
            </a:custGeom>
            <a:solidFill>
              <a:srgbClr val="282938"/>
            </a:solidFill>
          </p:spPr>
        </p:sp>
      </p:grpSp>
      <p:sp>
        <p:nvSpPr>
          <p:cNvPr id="4" name="Freeform 4"/>
          <p:cNvSpPr/>
          <p:nvPr/>
        </p:nvSpPr>
        <p:spPr>
          <a:xfrm>
            <a:off x="12634200" y="12"/>
            <a:ext cx="5644750" cy="5731675"/>
          </a:xfrm>
          <a:custGeom>
            <a:avLst/>
            <a:gdLst/>
            <a:ahLst/>
            <a:cxnLst/>
            <a:rect l="l" t="t" r="r" b="b"/>
            <a:pathLst>
              <a:path w="5644750" h="5731675">
                <a:moveTo>
                  <a:pt x="0" y="0"/>
                </a:moveTo>
                <a:lnTo>
                  <a:pt x="5644750" y="0"/>
                </a:lnTo>
                <a:lnTo>
                  <a:pt x="5644750" y="5731675"/>
                </a:lnTo>
                <a:lnTo>
                  <a:pt x="0" y="57316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a:off x="15054611" y="6671529"/>
            <a:ext cx="3224121" cy="3610634"/>
            <a:chOff x="0" y="0"/>
            <a:chExt cx="4298828" cy="4814179"/>
          </a:xfrm>
        </p:grpSpPr>
        <p:sp>
          <p:nvSpPr>
            <p:cNvPr id="6" name="Freeform 6"/>
            <p:cNvSpPr/>
            <p:nvPr/>
          </p:nvSpPr>
          <p:spPr>
            <a:xfrm>
              <a:off x="0" y="0"/>
              <a:ext cx="4298442" cy="4813427"/>
            </a:xfrm>
            <a:custGeom>
              <a:avLst/>
              <a:gdLst/>
              <a:ahLst/>
              <a:cxnLst/>
              <a:rect l="l" t="t" r="r" b="b"/>
              <a:pathLst>
                <a:path w="4298442" h="4813427">
                  <a:moveTo>
                    <a:pt x="4296791" y="0"/>
                  </a:moveTo>
                  <a:lnTo>
                    <a:pt x="0" y="4298315"/>
                  </a:lnTo>
                  <a:lnTo>
                    <a:pt x="515366" y="4813427"/>
                  </a:lnTo>
                  <a:lnTo>
                    <a:pt x="4298442" y="4813427"/>
                  </a:lnTo>
                  <a:lnTo>
                    <a:pt x="4298442" y="1651"/>
                  </a:lnTo>
                  <a:lnTo>
                    <a:pt x="4296791" y="0"/>
                  </a:lnTo>
                  <a:close/>
                </a:path>
              </a:pathLst>
            </a:custGeom>
            <a:solidFill>
              <a:srgbClr val="70B1DA"/>
            </a:solidFill>
          </p:spPr>
        </p:sp>
      </p:grpSp>
      <p:grpSp>
        <p:nvGrpSpPr>
          <p:cNvPr id="7" name="Group 7"/>
          <p:cNvGrpSpPr/>
          <p:nvPr/>
        </p:nvGrpSpPr>
        <p:grpSpPr>
          <a:xfrm>
            <a:off x="15849218" y="815261"/>
            <a:ext cx="2429515" cy="2621819"/>
            <a:chOff x="0" y="0"/>
            <a:chExt cx="3239353" cy="3495759"/>
          </a:xfrm>
        </p:grpSpPr>
        <p:sp>
          <p:nvSpPr>
            <p:cNvPr id="8" name="Freeform 8"/>
            <p:cNvSpPr/>
            <p:nvPr/>
          </p:nvSpPr>
          <p:spPr>
            <a:xfrm>
              <a:off x="0" y="0"/>
              <a:ext cx="3239008" cy="3495040"/>
            </a:xfrm>
            <a:custGeom>
              <a:avLst/>
              <a:gdLst/>
              <a:ahLst/>
              <a:cxnLst/>
              <a:rect l="l" t="t" r="r" b="b"/>
              <a:pathLst>
                <a:path w="3239008" h="3495040">
                  <a:moveTo>
                    <a:pt x="3239008" y="0"/>
                  </a:moveTo>
                  <a:lnTo>
                    <a:pt x="0" y="3238881"/>
                  </a:lnTo>
                  <a:lnTo>
                    <a:pt x="259588" y="3495040"/>
                  </a:lnTo>
                  <a:lnTo>
                    <a:pt x="3239008" y="515620"/>
                  </a:lnTo>
                  <a:lnTo>
                    <a:pt x="3239008" y="0"/>
                  </a:lnTo>
                  <a:close/>
                </a:path>
              </a:pathLst>
            </a:custGeom>
            <a:solidFill>
              <a:srgbClr val="70B1DA"/>
            </a:solidFill>
          </p:spPr>
        </p:sp>
      </p:grpSp>
      <p:sp>
        <p:nvSpPr>
          <p:cNvPr id="9" name="TextBox 9"/>
          <p:cNvSpPr txBox="1"/>
          <p:nvPr/>
        </p:nvSpPr>
        <p:spPr>
          <a:xfrm>
            <a:off x="2404318" y="1261400"/>
            <a:ext cx="5835786" cy="603194"/>
          </a:xfrm>
          <a:prstGeom prst="rect">
            <a:avLst/>
          </a:prstGeom>
        </p:spPr>
        <p:txBody>
          <a:bodyPr lIns="0" tIns="0" rIns="0" bIns="0" rtlCol="0" anchor="t">
            <a:spAutoFit/>
          </a:bodyPr>
          <a:lstStyle/>
          <a:p>
            <a:pPr algn="l">
              <a:lnSpc>
                <a:spcPts val="4427"/>
              </a:lnSpc>
            </a:pPr>
            <a:r>
              <a:rPr lang="en-US" sz="4397" spc="179" dirty="0">
                <a:solidFill>
                  <a:srgbClr val="FFFFFF"/>
                </a:solidFill>
                <a:latin typeface="Cambria"/>
                <a:ea typeface="Cambria"/>
                <a:cs typeface="Cambria"/>
                <a:sym typeface="Cambria"/>
              </a:rPr>
              <a:t>Design/structure :</a:t>
            </a:r>
          </a:p>
        </p:txBody>
      </p:sp>
      <p:sp>
        <p:nvSpPr>
          <p:cNvPr id="10" name="Freeform 10"/>
          <p:cNvSpPr/>
          <p:nvPr/>
        </p:nvSpPr>
        <p:spPr>
          <a:xfrm>
            <a:off x="0" y="685695"/>
            <a:ext cx="3861964" cy="9596255"/>
          </a:xfrm>
          <a:custGeom>
            <a:avLst/>
            <a:gdLst/>
            <a:ahLst/>
            <a:cxnLst/>
            <a:rect l="l" t="t" r="r" b="b"/>
            <a:pathLst>
              <a:path w="3861964" h="9596255">
                <a:moveTo>
                  <a:pt x="0" y="0"/>
                </a:moveTo>
                <a:lnTo>
                  <a:pt x="3861964" y="0"/>
                </a:lnTo>
                <a:lnTo>
                  <a:pt x="3861964" y="9596255"/>
                </a:lnTo>
                <a:lnTo>
                  <a:pt x="0" y="95962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4871143" y="2126171"/>
            <a:ext cx="9174289" cy="7018423"/>
          </a:xfrm>
          <a:custGeom>
            <a:avLst/>
            <a:gdLst/>
            <a:ahLst/>
            <a:cxnLst/>
            <a:rect l="l" t="t" r="r" b="b"/>
            <a:pathLst>
              <a:path w="9174289" h="7018423">
                <a:moveTo>
                  <a:pt x="0" y="0"/>
                </a:moveTo>
                <a:lnTo>
                  <a:pt x="9174289" y="0"/>
                </a:lnTo>
                <a:lnTo>
                  <a:pt x="9174289" y="7018423"/>
                </a:lnTo>
                <a:lnTo>
                  <a:pt x="0" y="7018423"/>
                </a:lnTo>
                <a:lnTo>
                  <a:pt x="0" y="0"/>
                </a:lnTo>
                <a:close/>
              </a:path>
            </a:pathLst>
          </a:custGeom>
          <a:blipFill>
            <a:blip r:embed="rId6"/>
            <a:stretch>
              <a:fillRect t="-32177"/>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0F5B5-4676-06D2-EA5C-B0AA311CD59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82A2BB1-A2F5-8024-8937-90164176FEC5}"/>
              </a:ext>
            </a:extLst>
          </p:cNvPr>
          <p:cNvGrpSpPr/>
          <p:nvPr/>
        </p:nvGrpSpPr>
        <p:grpSpPr>
          <a:xfrm>
            <a:off x="0" y="-12693"/>
            <a:ext cx="18278480" cy="10281645"/>
            <a:chOff x="0" y="0"/>
            <a:chExt cx="24371307" cy="13708860"/>
          </a:xfrm>
        </p:grpSpPr>
        <p:sp>
          <p:nvSpPr>
            <p:cNvPr id="3" name="Freeform 3">
              <a:extLst>
                <a:ext uri="{FF2B5EF4-FFF2-40B4-BE49-F238E27FC236}">
                  <a16:creationId xmlns:a16="http://schemas.microsoft.com/office/drawing/2014/main" id="{66D901EE-2A88-526D-ED7F-12696AF237BF}"/>
                </a:ext>
              </a:extLst>
            </p:cNvPr>
            <p:cNvSpPr/>
            <p:nvPr/>
          </p:nvSpPr>
          <p:spPr>
            <a:xfrm>
              <a:off x="0" y="0"/>
              <a:ext cx="24371300" cy="13708887"/>
            </a:xfrm>
            <a:custGeom>
              <a:avLst/>
              <a:gdLst/>
              <a:ahLst/>
              <a:cxnLst/>
              <a:rect l="l" t="t" r="r" b="b"/>
              <a:pathLst>
                <a:path w="24371300" h="13708887">
                  <a:moveTo>
                    <a:pt x="24371300" y="0"/>
                  </a:moveTo>
                  <a:lnTo>
                    <a:pt x="0" y="0"/>
                  </a:lnTo>
                  <a:lnTo>
                    <a:pt x="0" y="13708887"/>
                  </a:lnTo>
                  <a:lnTo>
                    <a:pt x="24371300" y="13708887"/>
                  </a:lnTo>
                  <a:lnTo>
                    <a:pt x="24371300" y="0"/>
                  </a:lnTo>
                  <a:close/>
                </a:path>
              </a:pathLst>
            </a:custGeom>
            <a:solidFill>
              <a:srgbClr val="282938"/>
            </a:solidFill>
          </p:spPr>
        </p:sp>
      </p:grpSp>
      <p:sp>
        <p:nvSpPr>
          <p:cNvPr id="4" name="Freeform 4">
            <a:extLst>
              <a:ext uri="{FF2B5EF4-FFF2-40B4-BE49-F238E27FC236}">
                <a16:creationId xmlns:a16="http://schemas.microsoft.com/office/drawing/2014/main" id="{67FCA43F-95D0-026A-577C-C8A8979685D5}"/>
              </a:ext>
            </a:extLst>
          </p:cNvPr>
          <p:cNvSpPr/>
          <p:nvPr/>
        </p:nvSpPr>
        <p:spPr>
          <a:xfrm>
            <a:off x="12634200" y="12"/>
            <a:ext cx="5644750" cy="5731675"/>
          </a:xfrm>
          <a:custGeom>
            <a:avLst/>
            <a:gdLst/>
            <a:ahLst/>
            <a:cxnLst/>
            <a:rect l="l" t="t" r="r" b="b"/>
            <a:pathLst>
              <a:path w="5644750" h="5731675">
                <a:moveTo>
                  <a:pt x="0" y="0"/>
                </a:moveTo>
                <a:lnTo>
                  <a:pt x="5644750" y="0"/>
                </a:lnTo>
                <a:lnTo>
                  <a:pt x="5644750" y="5731675"/>
                </a:lnTo>
                <a:lnTo>
                  <a:pt x="0" y="57316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a:extLst>
              <a:ext uri="{FF2B5EF4-FFF2-40B4-BE49-F238E27FC236}">
                <a16:creationId xmlns:a16="http://schemas.microsoft.com/office/drawing/2014/main" id="{638E7373-C0FA-BB87-7FF5-FD029D2A1A29}"/>
              </a:ext>
            </a:extLst>
          </p:cNvPr>
          <p:cNvGrpSpPr/>
          <p:nvPr/>
        </p:nvGrpSpPr>
        <p:grpSpPr>
          <a:xfrm>
            <a:off x="15054611" y="6671529"/>
            <a:ext cx="3224121" cy="3610634"/>
            <a:chOff x="0" y="0"/>
            <a:chExt cx="4298828" cy="4814179"/>
          </a:xfrm>
        </p:grpSpPr>
        <p:sp>
          <p:nvSpPr>
            <p:cNvPr id="6" name="Freeform 6">
              <a:extLst>
                <a:ext uri="{FF2B5EF4-FFF2-40B4-BE49-F238E27FC236}">
                  <a16:creationId xmlns:a16="http://schemas.microsoft.com/office/drawing/2014/main" id="{A1CB4BE6-50A7-913D-A274-37CE8E708477}"/>
                </a:ext>
              </a:extLst>
            </p:cNvPr>
            <p:cNvSpPr/>
            <p:nvPr/>
          </p:nvSpPr>
          <p:spPr>
            <a:xfrm>
              <a:off x="0" y="0"/>
              <a:ext cx="4298442" cy="4813427"/>
            </a:xfrm>
            <a:custGeom>
              <a:avLst/>
              <a:gdLst/>
              <a:ahLst/>
              <a:cxnLst/>
              <a:rect l="l" t="t" r="r" b="b"/>
              <a:pathLst>
                <a:path w="4298442" h="4813427">
                  <a:moveTo>
                    <a:pt x="4296791" y="0"/>
                  </a:moveTo>
                  <a:lnTo>
                    <a:pt x="0" y="4298315"/>
                  </a:lnTo>
                  <a:lnTo>
                    <a:pt x="515366" y="4813427"/>
                  </a:lnTo>
                  <a:lnTo>
                    <a:pt x="4298442" y="4813427"/>
                  </a:lnTo>
                  <a:lnTo>
                    <a:pt x="4298442" y="1651"/>
                  </a:lnTo>
                  <a:lnTo>
                    <a:pt x="4296791" y="0"/>
                  </a:lnTo>
                  <a:close/>
                </a:path>
              </a:pathLst>
            </a:custGeom>
            <a:solidFill>
              <a:srgbClr val="70B1DA"/>
            </a:solidFill>
          </p:spPr>
        </p:sp>
      </p:grpSp>
      <p:grpSp>
        <p:nvGrpSpPr>
          <p:cNvPr id="7" name="Group 7">
            <a:extLst>
              <a:ext uri="{FF2B5EF4-FFF2-40B4-BE49-F238E27FC236}">
                <a16:creationId xmlns:a16="http://schemas.microsoft.com/office/drawing/2014/main" id="{90366BAB-8641-CA67-7204-7969EE3A2389}"/>
              </a:ext>
            </a:extLst>
          </p:cNvPr>
          <p:cNvGrpSpPr/>
          <p:nvPr/>
        </p:nvGrpSpPr>
        <p:grpSpPr>
          <a:xfrm>
            <a:off x="15849218" y="815261"/>
            <a:ext cx="2429515" cy="2621819"/>
            <a:chOff x="0" y="0"/>
            <a:chExt cx="3239353" cy="3495759"/>
          </a:xfrm>
        </p:grpSpPr>
        <p:sp>
          <p:nvSpPr>
            <p:cNvPr id="8" name="Freeform 8">
              <a:extLst>
                <a:ext uri="{FF2B5EF4-FFF2-40B4-BE49-F238E27FC236}">
                  <a16:creationId xmlns:a16="http://schemas.microsoft.com/office/drawing/2014/main" id="{5BBD5296-004F-A608-6809-F6714CCC4F5B}"/>
                </a:ext>
              </a:extLst>
            </p:cNvPr>
            <p:cNvSpPr/>
            <p:nvPr/>
          </p:nvSpPr>
          <p:spPr>
            <a:xfrm>
              <a:off x="0" y="0"/>
              <a:ext cx="3239008" cy="3495040"/>
            </a:xfrm>
            <a:custGeom>
              <a:avLst/>
              <a:gdLst/>
              <a:ahLst/>
              <a:cxnLst/>
              <a:rect l="l" t="t" r="r" b="b"/>
              <a:pathLst>
                <a:path w="3239008" h="3495040">
                  <a:moveTo>
                    <a:pt x="3239008" y="0"/>
                  </a:moveTo>
                  <a:lnTo>
                    <a:pt x="0" y="3238881"/>
                  </a:lnTo>
                  <a:lnTo>
                    <a:pt x="259588" y="3495040"/>
                  </a:lnTo>
                  <a:lnTo>
                    <a:pt x="3239008" y="515620"/>
                  </a:lnTo>
                  <a:lnTo>
                    <a:pt x="3239008" y="0"/>
                  </a:lnTo>
                  <a:close/>
                </a:path>
              </a:pathLst>
            </a:custGeom>
            <a:solidFill>
              <a:srgbClr val="70B1DA"/>
            </a:solidFill>
          </p:spPr>
        </p:sp>
      </p:grpSp>
      <p:sp>
        <p:nvSpPr>
          <p:cNvPr id="9" name="TextBox 9">
            <a:extLst>
              <a:ext uri="{FF2B5EF4-FFF2-40B4-BE49-F238E27FC236}">
                <a16:creationId xmlns:a16="http://schemas.microsoft.com/office/drawing/2014/main" id="{83815856-07AD-274D-4AD8-A6C342A999EA}"/>
              </a:ext>
            </a:extLst>
          </p:cNvPr>
          <p:cNvSpPr txBox="1"/>
          <p:nvPr/>
        </p:nvSpPr>
        <p:spPr>
          <a:xfrm>
            <a:off x="2404318" y="1261400"/>
            <a:ext cx="5835786" cy="603194"/>
          </a:xfrm>
          <a:prstGeom prst="rect">
            <a:avLst/>
          </a:prstGeom>
        </p:spPr>
        <p:txBody>
          <a:bodyPr lIns="0" tIns="0" rIns="0" bIns="0" rtlCol="0" anchor="t">
            <a:spAutoFit/>
          </a:bodyPr>
          <a:lstStyle/>
          <a:p>
            <a:pPr algn="l">
              <a:lnSpc>
                <a:spcPts val="4427"/>
              </a:lnSpc>
            </a:pPr>
            <a:r>
              <a:rPr lang="en-US" sz="4397" spc="179" dirty="0">
                <a:solidFill>
                  <a:srgbClr val="FFFFFF"/>
                </a:solidFill>
                <a:latin typeface="Cambria"/>
                <a:ea typeface="Cambria"/>
                <a:cs typeface="Cambria"/>
                <a:sym typeface="Cambria"/>
              </a:rPr>
              <a:t>Design/structure :</a:t>
            </a:r>
          </a:p>
        </p:txBody>
      </p:sp>
      <p:sp>
        <p:nvSpPr>
          <p:cNvPr id="10" name="Freeform 10">
            <a:extLst>
              <a:ext uri="{FF2B5EF4-FFF2-40B4-BE49-F238E27FC236}">
                <a16:creationId xmlns:a16="http://schemas.microsoft.com/office/drawing/2014/main" id="{37301560-82C1-D171-8750-1F2FDA661741}"/>
              </a:ext>
            </a:extLst>
          </p:cNvPr>
          <p:cNvSpPr/>
          <p:nvPr/>
        </p:nvSpPr>
        <p:spPr>
          <a:xfrm>
            <a:off x="0" y="685695"/>
            <a:ext cx="3861964" cy="9596255"/>
          </a:xfrm>
          <a:custGeom>
            <a:avLst/>
            <a:gdLst/>
            <a:ahLst/>
            <a:cxnLst/>
            <a:rect l="l" t="t" r="r" b="b"/>
            <a:pathLst>
              <a:path w="3861964" h="9596255">
                <a:moveTo>
                  <a:pt x="0" y="0"/>
                </a:moveTo>
                <a:lnTo>
                  <a:pt x="3861964" y="0"/>
                </a:lnTo>
                <a:lnTo>
                  <a:pt x="3861964" y="9596255"/>
                </a:lnTo>
                <a:lnTo>
                  <a:pt x="0" y="95962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13" name="Picture 12">
            <a:extLst>
              <a:ext uri="{FF2B5EF4-FFF2-40B4-BE49-F238E27FC236}">
                <a16:creationId xmlns:a16="http://schemas.microsoft.com/office/drawing/2014/main" id="{30D1785B-E7D1-04FA-7234-9F96E3F4F3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4800" y="2196957"/>
            <a:ext cx="10482863" cy="6573729"/>
          </a:xfrm>
          <a:prstGeom prst="rect">
            <a:avLst/>
          </a:prstGeom>
        </p:spPr>
      </p:pic>
    </p:spTree>
    <p:extLst>
      <p:ext uri="{BB962C8B-B14F-4D97-AF65-F5344CB8AC3E}">
        <p14:creationId xmlns:p14="http://schemas.microsoft.com/office/powerpoint/2010/main" val="698243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5720" y="-12693"/>
            <a:ext cx="18278480" cy="10281645"/>
            <a:chOff x="0" y="0"/>
            <a:chExt cx="24371307" cy="13708860"/>
          </a:xfrm>
        </p:grpSpPr>
        <p:sp>
          <p:nvSpPr>
            <p:cNvPr id="3" name="Freeform 3"/>
            <p:cNvSpPr/>
            <p:nvPr/>
          </p:nvSpPr>
          <p:spPr>
            <a:xfrm>
              <a:off x="0" y="0"/>
              <a:ext cx="24371300" cy="13708887"/>
            </a:xfrm>
            <a:custGeom>
              <a:avLst/>
              <a:gdLst/>
              <a:ahLst/>
              <a:cxnLst/>
              <a:rect l="l" t="t" r="r" b="b"/>
              <a:pathLst>
                <a:path w="24371300" h="13708887">
                  <a:moveTo>
                    <a:pt x="24371300" y="0"/>
                  </a:moveTo>
                  <a:lnTo>
                    <a:pt x="0" y="0"/>
                  </a:lnTo>
                  <a:lnTo>
                    <a:pt x="0" y="13708887"/>
                  </a:lnTo>
                  <a:lnTo>
                    <a:pt x="24371300" y="13708887"/>
                  </a:lnTo>
                  <a:lnTo>
                    <a:pt x="24371300" y="0"/>
                  </a:lnTo>
                  <a:close/>
                </a:path>
              </a:pathLst>
            </a:custGeom>
            <a:solidFill>
              <a:srgbClr val="282938"/>
            </a:solidFill>
          </p:spPr>
        </p:sp>
      </p:grpSp>
      <p:sp>
        <p:nvSpPr>
          <p:cNvPr id="4" name="Freeform 4"/>
          <p:cNvSpPr/>
          <p:nvPr/>
        </p:nvSpPr>
        <p:spPr>
          <a:xfrm>
            <a:off x="12050350" y="0"/>
            <a:ext cx="6228637" cy="4257264"/>
          </a:xfrm>
          <a:custGeom>
            <a:avLst/>
            <a:gdLst/>
            <a:ahLst/>
            <a:cxnLst/>
            <a:rect l="l" t="t" r="r" b="b"/>
            <a:pathLst>
              <a:path w="6228637" h="4257264">
                <a:moveTo>
                  <a:pt x="0" y="0"/>
                </a:moveTo>
                <a:lnTo>
                  <a:pt x="6228637" y="0"/>
                </a:lnTo>
                <a:lnTo>
                  <a:pt x="6228637" y="4257264"/>
                </a:lnTo>
                <a:lnTo>
                  <a:pt x="0" y="42572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0" y="6798325"/>
            <a:ext cx="4614682" cy="3483701"/>
            <a:chOff x="0" y="0"/>
            <a:chExt cx="6152909" cy="4644934"/>
          </a:xfrm>
        </p:grpSpPr>
        <p:sp>
          <p:nvSpPr>
            <p:cNvPr id="6" name="Freeform 6"/>
            <p:cNvSpPr/>
            <p:nvPr/>
          </p:nvSpPr>
          <p:spPr>
            <a:xfrm>
              <a:off x="0" y="0"/>
              <a:ext cx="6152261" cy="4644390"/>
            </a:xfrm>
            <a:custGeom>
              <a:avLst/>
              <a:gdLst/>
              <a:ahLst/>
              <a:cxnLst/>
              <a:rect l="l" t="t" r="r" b="b"/>
              <a:pathLst>
                <a:path w="6152261" h="4644390">
                  <a:moveTo>
                    <a:pt x="1855470" y="0"/>
                  </a:moveTo>
                  <a:lnTo>
                    <a:pt x="0" y="1854835"/>
                  </a:lnTo>
                  <a:lnTo>
                    <a:pt x="0" y="4644390"/>
                  </a:lnTo>
                  <a:lnTo>
                    <a:pt x="5803011" y="4644390"/>
                  </a:lnTo>
                  <a:lnTo>
                    <a:pt x="6152261" y="4295013"/>
                  </a:lnTo>
                  <a:lnTo>
                    <a:pt x="1855470" y="0"/>
                  </a:lnTo>
                  <a:close/>
                </a:path>
              </a:pathLst>
            </a:custGeom>
            <a:solidFill>
              <a:srgbClr val="484C68"/>
            </a:solidFill>
          </p:spPr>
        </p:sp>
      </p:grpSp>
      <p:grpSp>
        <p:nvGrpSpPr>
          <p:cNvPr id="7" name="Group 7"/>
          <p:cNvGrpSpPr/>
          <p:nvPr/>
        </p:nvGrpSpPr>
        <p:grpSpPr>
          <a:xfrm>
            <a:off x="0" y="4060653"/>
            <a:ext cx="1924952" cy="3849905"/>
            <a:chOff x="0" y="0"/>
            <a:chExt cx="2566603" cy="5133206"/>
          </a:xfrm>
        </p:grpSpPr>
        <p:sp>
          <p:nvSpPr>
            <p:cNvPr id="8" name="Freeform 8"/>
            <p:cNvSpPr/>
            <p:nvPr/>
          </p:nvSpPr>
          <p:spPr>
            <a:xfrm>
              <a:off x="0" y="0"/>
              <a:ext cx="2566543" cy="5133086"/>
            </a:xfrm>
            <a:custGeom>
              <a:avLst/>
              <a:gdLst/>
              <a:ahLst/>
              <a:cxnLst/>
              <a:rect l="l" t="t" r="r" b="b"/>
              <a:pathLst>
                <a:path w="2566543" h="5133086">
                  <a:moveTo>
                    <a:pt x="0" y="0"/>
                  </a:moveTo>
                  <a:lnTo>
                    <a:pt x="0" y="5133086"/>
                  </a:lnTo>
                  <a:lnTo>
                    <a:pt x="2566543" y="2566543"/>
                  </a:lnTo>
                  <a:lnTo>
                    <a:pt x="0" y="0"/>
                  </a:lnTo>
                  <a:close/>
                </a:path>
              </a:pathLst>
            </a:custGeom>
            <a:solidFill>
              <a:srgbClr val="70B1DA"/>
            </a:solidFill>
          </p:spPr>
        </p:sp>
      </p:grpSp>
      <p:sp>
        <p:nvSpPr>
          <p:cNvPr id="9" name="TextBox 9"/>
          <p:cNvSpPr txBox="1"/>
          <p:nvPr/>
        </p:nvSpPr>
        <p:spPr>
          <a:xfrm>
            <a:off x="721040" y="1003382"/>
            <a:ext cx="5458792" cy="774923"/>
          </a:xfrm>
          <a:prstGeom prst="rect">
            <a:avLst/>
          </a:prstGeom>
        </p:spPr>
        <p:txBody>
          <a:bodyPr lIns="0" tIns="0" rIns="0" bIns="0" rtlCol="0" anchor="t">
            <a:spAutoFit/>
          </a:bodyPr>
          <a:lstStyle/>
          <a:p>
            <a:pPr algn="l">
              <a:lnSpc>
                <a:spcPts val="5996"/>
              </a:lnSpc>
            </a:pPr>
            <a:r>
              <a:rPr lang="en-US" sz="4997" spc="169">
                <a:solidFill>
                  <a:srgbClr val="FFFFFF"/>
                </a:solidFill>
                <a:latin typeface="Cambria"/>
                <a:ea typeface="Cambria"/>
                <a:cs typeface="Cambria"/>
                <a:sym typeface="Cambria"/>
              </a:rPr>
              <a:t>Technologies used</a:t>
            </a:r>
          </a:p>
        </p:txBody>
      </p:sp>
      <p:grpSp>
        <p:nvGrpSpPr>
          <p:cNvPr id="10" name="Group 10"/>
          <p:cNvGrpSpPr/>
          <p:nvPr/>
        </p:nvGrpSpPr>
        <p:grpSpPr>
          <a:xfrm>
            <a:off x="0" y="2024773"/>
            <a:ext cx="3707739" cy="95200"/>
            <a:chOff x="0" y="0"/>
            <a:chExt cx="4943652" cy="126934"/>
          </a:xfrm>
        </p:grpSpPr>
        <p:sp>
          <p:nvSpPr>
            <p:cNvPr id="11" name="Freeform 11"/>
            <p:cNvSpPr/>
            <p:nvPr/>
          </p:nvSpPr>
          <p:spPr>
            <a:xfrm>
              <a:off x="0" y="0"/>
              <a:ext cx="4942840" cy="126873"/>
            </a:xfrm>
            <a:custGeom>
              <a:avLst/>
              <a:gdLst/>
              <a:ahLst/>
              <a:cxnLst/>
              <a:rect l="l" t="t" r="r" b="b"/>
              <a:pathLst>
                <a:path w="4942840" h="126873">
                  <a:moveTo>
                    <a:pt x="0" y="0"/>
                  </a:moveTo>
                  <a:lnTo>
                    <a:pt x="0" y="126873"/>
                  </a:lnTo>
                  <a:lnTo>
                    <a:pt x="4942840" y="126873"/>
                  </a:lnTo>
                  <a:lnTo>
                    <a:pt x="4942840" y="0"/>
                  </a:lnTo>
                  <a:lnTo>
                    <a:pt x="0" y="0"/>
                  </a:lnTo>
                  <a:close/>
                </a:path>
              </a:pathLst>
            </a:custGeom>
            <a:solidFill>
              <a:srgbClr val="70B1DA"/>
            </a:solidFill>
          </p:spPr>
        </p:sp>
      </p:grpSp>
      <p:sp>
        <p:nvSpPr>
          <p:cNvPr id="12" name="TextBox 12"/>
          <p:cNvSpPr txBox="1"/>
          <p:nvPr/>
        </p:nvSpPr>
        <p:spPr>
          <a:xfrm>
            <a:off x="2505014" y="2593016"/>
            <a:ext cx="6638986" cy="3789316"/>
          </a:xfrm>
          <a:prstGeom prst="rect">
            <a:avLst/>
          </a:prstGeom>
        </p:spPr>
        <p:txBody>
          <a:bodyPr lIns="0" tIns="0" rIns="0" bIns="0" rtlCol="0" anchor="t">
            <a:spAutoFit/>
          </a:bodyPr>
          <a:lstStyle/>
          <a:p>
            <a:pPr marL="681262" lvl="1" indent="-340631" algn="l">
              <a:lnSpc>
                <a:spcPts val="3824"/>
              </a:lnSpc>
              <a:buFont typeface="Arial"/>
              <a:buChar char="•"/>
            </a:pPr>
            <a:r>
              <a:rPr lang="en-US" sz="3155" spc="-214">
                <a:solidFill>
                  <a:srgbClr val="FFFFFF"/>
                </a:solidFill>
                <a:latin typeface="Tomorrow"/>
                <a:ea typeface="Tomorrow"/>
                <a:cs typeface="Tomorrow"/>
                <a:sym typeface="Tomorrow"/>
              </a:rPr>
              <a:t>Node.js	(version	– 18.14.0)</a:t>
            </a:r>
          </a:p>
          <a:p>
            <a:pPr marL="681262" lvl="1" indent="-340631" algn="l">
              <a:lnSpc>
                <a:spcPts val="3824"/>
              </a:lnSpc>
              <a:buFont typeface="Arial"/>
              <a:buChar char="•"/>
            </a:pPr>
            <a:r>
              <a:rPr lang="en-US" sz="3155" spc="-214">
                <a:solidFill>
                  <a:srgbClr val="FFFFFF"/>
                </a:solidFill>
                <a:latin typeface="Tomorrow"/>
                <a:ea typeface="Tomorrow"/>
                <a:cs typeface="Tomorrow"/>
                <a:sym typeface="Tomorrow"/>
              </a:rPr>
              <a:t>Truffle</a:t>
            </a:r>
          </a:p>
          <a:p>
            <a:pPr marL="681264" lvl="1" indent="-340632" algn="l">
              <a:lnSpc>
                <a:spcPts val="3824"/>
              </a:lnSpc>
              <a:buFont typeface="Arial"/>
              <a:buChar char="•"/>
            </a:pPr>
            <a:r>
              <a:rPr lang="en-US" sz="3155" spc="-216">
                <a:solidFill>
                  <a:srgbClr val="FFFFFF"/>
                </a:solidFill>
                <a:latin typeface="Tomorrow"/>
                <a:ea typeface="Tomorrow"/>
                <a:cs typeface="Tomorrow"/>
                <a:sym typeface="Tomorrow"/>
              </a:rPr>
              <a:t>Ganache CLI</a:t>
            </a:r>
          </a:p>
          <a:p>
            <a:pPr marL="681262" lvl="1" indent="-340631" algn="l">
              <a:lnSpc>
                <a:spcPts val="3748"/>
              </a:lnSpc>
              <a:buFont typeface="Arial"/>
              <a:buChar char="•"/>
            </a:pPr>
            <a:r>
              <a:rPr lang="en-US" sz="3155" spc="-246">
                <a:solidFill>
                  <a:srgbClr val="FFFFFF"/>
                </a:solidFill>
                <a:latin typeface="Tomorrow"/>
                <a:ea typeface="Tomorrow"/>
                <a:cs typeface="Tomorrow"/>
                <a:sym typeface="Tomorrow"/>
              </a:rPr>
              <a:t>Metamask</a:t>
            </a:r>
          </a:p>
          <a:p>
            <a:pPr marL="681262" lvl="1" indent="-340631" algn="l">
              <a:lnSpc>
                <a:spcPts val="3748"/>
              </a:lnSpc>
              <a:buFont typeface="Arial"/>
              <a:buChar char="•"/>
            </a:pPr>
            <a:r>
              <a:rPr lang="en-US" sz="3155" spc="-246">
                <a:solidFill>
                  <a:srgbClr val="FFFFFF"/>
                </a:solidFill>
                <a:latin typeface="Tomorrow"/>
                <a:ea typeface="Tomorrow"/>
                <a:cs typeface="Tomorrow"/>
                <a:sym typeface="Tomorrow"/>
              </a:rPr>
              <a:t>solidity</a:t>
            </a:r>
          </a:p>
          <a:p>
            <a:pPr marL="681262" lvl="1" indent="-340631" algn="l">
              <a:lnSpc>
                <a:spcPts val="3748"/>
              </a:lnSpc>
              <a:buFont typeface="Arial"/>
              <a:buChar char="•"/>
            </a:pPr>
            <a:r>
              <a:rPr lang="en-US" sz="3155" spc="-246">
                <a:solidFill>
                  <a:srgbClr val="FFFFFF"/>
                </a:solidFill>
                <a:latin typeface="Tomorrow"/>
                <a:ea typeface="Tomorrow"/>
                <a:cs typeface="Tomorrow"/>
                <a:sym typeface="Tomorrow"/>
              </a:rPr>
              <a:t>web3.js</a:t>
            </a:r>
          </a:p>
          <a:p>
            <a:pPr marL="681264" lvl="1" indent="-340632" algn="l">
              <a:lnSpc>
                <a:spcPts val="3750"/>
              </a:lnSpc>
              <a:buFont typeface="Arial"/>
              <a:buChar char="•"/>
            </a:pPr>
            <a:r>
              <a:rPr lang="en-US" sz="3155" spc="-249">
                <a:solidFill>
                  <a:srgbClr val="FFFFFF"/>
                </a:solidFill>
                <a:latin typeface="Tomorrow"/>
                <a:ea typeface="Tomorrow"/>
                <a:cs typeface="Tomorrow"/>
                <a:sym typeface="Tomorrow"/>
              </a:rPr>
              <a:t>HTML/CSS/JS/npm</a:t>
            </a:r>
          </a:p>
          <a:p>
            <a:pPr marL="681264" lvl="1" indent="-340632" algn="l">
              <a:lnSpc>
                <a:spcPts val="3774"/>
              </a:lnSpc>
              <a:buFont typeface="Arial"/>
              <a:buChar char="•"/>
            </a:pPr>
            <a:r>
              <a:rPr lang="en-US" sz="3155" spc="-208">
                <a:solidFill>
                  <a:srgbClr val="FFFFFF"/>
                </a:solidFill>
                <a:latin typeface="Tomorrow"/>
                <a:ea typeface="Tomorrow"/>
                <a:cs typeface="Tomorrow"/>
                <a:sym typeface="Tomorrow"/>
              </a:rPr>
              <a:t>Python (version – 3.9)</a:t>
            </a:r>
          </a:p>
        </p:txBody>
      </p:sp>
      <p:sp>
        <p:nvSpPr>
          <p:cNvPr id="13" name="TextBox 13"/>
          <p:cNvSpPr txBox="1"/>
          <p:nvPr/>
        </p:nvSpPr>
        <p:spPr>
          <a:xfrm>
            <a:off x="11756081" y="4785564"/>
            <a:ext cx="2807778" cy="867590"/>
          </a:xfrm>
          <a:prstGeom prst="rect">
            <a:avLst/>
          </a:prstGeom>
        </p:spPr>
        <p:txBody>
          <a:bodyPr lIns="0" tIns="0" rIns="0" bIns="0" rtlCol="0" anchor="t">
            <a:spAutoFit/>
          </a:bodyPr>
          <a:lstStyle/>
          <a:p>
            <a:pPr algn="l">
              <a:lnSpc>
                <a:spcPts val="6656"/>
              </a:lnSpc>
            </a:pPr>
            <a:r>
              <a:rPr lang="en-US" sz="5547" spc="124">
                <a:solidFill>
                  <a:srgbClr val="FFFFFF"/>
                </a:solidFill>
                <a:latin typeface="Cambria"/>
                <a:ea typeface="Cambria"/>
                <a:cs typeface="Cambria"/>
                <a:sym typeface="Cambria"/>
              </a:rPr>
              <a:t>Features</a:t>
            </a:r>
          </a:p>
        </p:txBody>
      </p:sp>
      <p:sp>
        <p:nvSpPr>
          <p:cNvPr id="14" name="Freeform 14"/>
          <p:cNvSpPr/>
          <p:nvPr/>
        </p:nvSpPr>
        <p:spPr>
          <a:xfrm>
            <a:off x="8393896" y="6113021"/>
            <a:ext cx="123761" cy="123761"/>
          </a:xfrm>
          <a:custGeom>
            <a:avLst/>
            <a:gdLst/>
            <a:ahLst/>
            <a:cxnLst/>
            <a:rect l="l" t="t" r="r" b="b"/>
            <a:pathLst>
              <a:path w="123761" h="123761">
                <a:moveTo>
                  <a:pt x="0" y="0"/>
                </a:moveTo>
                <a:lnTo>
                  <a:pt x="123761" y="0"/>
                </a:lnTo>
                <a:lnTo>
                  <a:pt x="123761" y="123761"/>
                </a:lnTo>
                <a:lnTo>
                  <a:pt x="0" y="123761"/>
                </a:lnTo>
                <a:lnTo>
                  <a:pt x="0" y="0"/>
                </a:lnTo>
                <a:close/>
              </a:path>
            </a:pathLst>
          </a:custGeom>
          <a:blipFill>
            <a:blip r:embed="rId5"/>
            <a:stretch>
              <a:fillRect/>
            </a:stretch>
          </a:blipFill>
        </p:spPr>
      </p:sp>
      <p:sp>
        <p:nvSpPr>
          <p:cNvPr id="15" name="Freeform 15"/>
          <p:cNvSpPr/>
          <p:nvPr/>
        </p:nvSpPr>
        <p:spPr>
          <a:xfrm>
            <a:off x="8393896" y="6960305"/>
            <a:ext cx="123761" cy="123761"/>
          </a:xfrm>
          <a:custGeom>
            <a:avLst/>
            <a:gdLst/>
            <a:ahLst/>
            <a:cxnLst/>
            <a:rect l="l" t="t" r="r" b="b"/>
            <a:pathLst>
              <a:path w="123761" h="123761">
                <a:moveTo>
                  <a:pt x="0" y="0"/>
                </a:moveTo>
                <a:lnTo>
                  <a:pt x="123761" y="0"/>
                </a:lnTo>
                <a:lnTo>
                  <a:pt x="123761" y="123760"/>
                </a:lnTo>
                <a:lnTo>
                  <a:pt x="0" y="123760"/>
                </a:lnTo>
                <a:lnTo>
                  <a:pt x="0" y="0"/>
                </a:lnTo>
                <a:close/>
              </a:path>
            </a:pathLst>
          </a:custGeom>
          <a:blipFill>
            <a:blip r:embed="rId5"/>
            <a:stretch>
              <a:fillRect/>
            </a:stretch>
          </a:blipFill>
        </p:spPr>
      </p:sp>
      <p:sp>
        <p:nvSpPr>
          <p:cNvPr id="17" name="TextBox 17"/>
          <p:cNvSpPr txBox="1"/>
          <p:nvPr/>
        </p:nvSpPr>
        <p:spPr>
          <a:xfrm>
            <a:off x="8699083" y="6003655"/>
            <a:ext cx="9116392" cy="3350213"/>
          </a:xfrm>
          <a:prstGeom prst="rect">
            <a:avLst/>
          </a:prstGeom>
        </p:spPr>
        <p:txBody>
          <a:bodyPr lIns="0" tIns="0" rIns="0" bIns="0" rtlCol="0" anchor="t">
            <a:spAutoFit/>
          </a:bodyPr>
          <a:lstStyle/>
          <a:p>
            <a:pPr algn="l">
              <a:lnSpc>
                <a:spcPts val="3298"/>
              </a:lnSpc>
            </a:pPr>
            <a:r>
              <a:rPr lang="en-US" sz="2748" spc="-69" dirty="0">
                <a:solidFill>
                  <a:srgbClr val="FFFFFF"/>
                </a:solidFill>
                <a:latin typeface="Tomorrow"/>
                <a:ea typeface="Tomorrow"/>
                <a:cs typeface="Tomorrow"/>
                <a:sym typeface="Tomorrow"/>
              </a:rPr>
              <a:t> Implements JWT for secure voter authentication and authorization.</a:t>
            </a:r>
          </a:p>
          <a:p>
            <a:pPr algn="l">
              <a:lnSpc>
                <a:spcPts val="3298"/>
              </a:lnSpc>
            </a:pPr>
            <a:r>
              <a:rPr lang="en-US" sz="2748" spc="-4" dirty="0">
                <a:solidFill>
                  <a:srgbClr val="FFFFFF"/>
                </a:solidFill>
                <a:latin typeface="Tomorrow"/>
                <a:ea typeface="Tomorrow"/>
                <a:cs typeface="Tomorrow"/>
                <a:sym typeface="Tomorrow"/>
              </a:rPr>
              <a:t>Utilizes Ethereum blockchain for tamper-proof and transparent voting </a:t>
            </a:r>
            <a:r>
              <a:rPr lang="en-US" sz="2748" spc="-4" dirty="0" err="1">
                <a:solidFill>
                  <a:srgbClr val="FFFFFF"/>
                </a:solidFill>
                <a:latin typeface="Tomorrow"/>
                <a:ea typeface="Tomorrow"/>
                <a:cs typeface="Tomorrow"/>
                <a:sym typeface="Tomorrow"/>
              </a:rPr>
              <a:t>records.Removes</a:t>
            </a:r>
            <a:r>
              <a:rPr lang="en-US" sz="2748" spc="-4" dirty="0">
                <a:solidFill>
                  <a:srgbClr val="FFFFFF"/>
                </a:solidFill>
                <a:latin typeface="Tomorrow"/>
                <a:ea typeface="Tomorrow"/>
                <a:cs typeface="Tomorrow"/>
                <a:sym typeface="Tomorrow"/>
              </a:rPr>
              <a:t> the need for Intermediaries, ensuring a trustless voting process. Admin panel to manage candidates, set voting dates, and monitor UI</a:t>
            </a:r>
          </a:p>
          <a:p>
            <a:pPr algn="l">
              <a:lnSpc>
                <a:spcPts val="3298"/>
              </a:lnSpc>
            </a:pPr>
            <a:endParaRPr lang="en-US" sz="2748" spc="-4" dirty="0">
              <a:solidFill>
                <a:srgbClr val="FFFFFF"/>
              </a:solidFill>
              <a:latin typeface="Tomorrow"/>
              <a:ea typeface="Tomorrow"/>
              <a:cs typeface="Tomorrow"/>
              <a:sym typeface="Tomorrow"/>
            </a:endParaRPr>
          </a:p>
        </p:txBody>
      </p:sp>
      <p:grpSp>
        <p:nvGrpSpPr>
          <p:cNvPr id="20" name="Group 20"/>
          <p:cNvGrpSpPr/>
          <p:nvPr/>
        </p:nvGrpSpPr>
        <p:grpSpPr>
          <a:xfrm>
            <a:off x="11756081" y="5662680"/>
            <a:ext cx="5503219" cy="119952"/>
            <a:chOff x="0" y="0"/>
            <a:chExt cx="7337625" cy="159935"/>
          </a:xfrm>
        </p:grpSpPr>
        <p:sp>
          <p:nvSpPr>
            <p:cNvPr id="21" name="Freeform 21"/>
            <p:cNvSpPr/>
            <p:nvPr/>
          </p:nvSpPr>
          <p:spPr>
            <a:xfrm>
              <a:off x="0" y="0"/>
              <a:ext cx="7337425" cy="159639"/>
            </a:xfrm>
            <a:custGeom>
              <a:avLst/>
              <a:gdLst/>
              <a:ahLst/>
              <a:cxnLst/>
              <a:rect l="l" t="t" r="r" b="b"/>
              <a:pathLst>
                <a:path w="7337425" h="159639">
                  <a:moveTo>
                    <a:pt x="7337425" y="0"/>
                  </a:moveTo>
                  <a:lnTo>
                    <a:pt x="0" y="32766"/>
                  </a:lnTo>
                  <a:lnTo>
                    <a:pt x="508" y="159639"/>
                  </a:lnTo>
                  <a:lnTo>
                    <a:pt x="7337425" y="126873"/>
                  </a:lnTo>
                  <a:lnTo>
                    <a:pt x="7337425" y="0"/>
                  </a:lnTo>
                  <a:close/>
                </a:path>
              </a:pathLst>
            </a:custGeom>
            <a:solidFill>
              <a:srgbClr val="70B1DA"/>
            </a:solidFill>
          </p:spPr>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693"/>
            <a:ext cx="18278480" cy="10281645"/>
            <a:chOff x="0" y="0"/>
            <a:chExt cx="24371307" cy="13708860"/>
          </a:xfrm>
        </p:grpSpPr>
        <p:sp>
          <p:nvSpPr>
            <p:cNvPr id="3" name="Freeform 3"/>
            <p:cNvSpPr/>
            <p:nvPr/>
          </p:nvSpPr>
          <p:spPr>
            <a:xfrm>
              <a:off x="0" y="0"/>
              <a:ext cx="24371300" cy="13708887"/>
            </a:xfrm>
            <a:custGeom>
              <a:avLst/>
              <a:gdLst/>
              <a:ahLst/>
              <a:cxnLst/>
              <a:rect l="l" t="t" r="r" b="b"/>
              <a:pathLst>
                <a:path w="24371300" h="13708887">
                  <a:moveTo>
                    <a:pt x="24371300" y="0"/>
                  </a:moveTo>
                  <a:lnTo>
                    <a:pt x="0" y="0"/>
                  </a:lnTo>
                  <a:lnTo>
                    <a:pt x="0" y="13708887"/>
                  </a:lnTo>
                  <a:lnTo>
                    <a:pt x="24371300" y="13708887"/>
                  </a:lnTo>
                  <a:lnTo>
                    <a:pt x="24371300" y="0"/>
                  </a:lnTo>
                  <a:close/>
                </a:path>
              </a:pathLst>
            </a:custGeom>
            <a:solidFill>
              <a:srgbClr val="282938"/>
            </a:solidFill>
          </p:spPr>
        </p:sp>
      </p:grpSp>
      <p:sp>
        <p:nvSpPr>
          <p:cNvPr id="4" name="Freeform 4"/>
          <p:cNvSpPr/>
          <p:nvPr/>
        </p:nvSpPr>
        <p:spPr>
          <a:xfrm>
            <a:off x="12634200" y="12"/>
            <a:ext cx="5644750" cy="5731675"/>
          </a:xfrm>
          <a:custGeom>
            <a:avLst/>
            <a:gdLst/>
            <a:ahLst/>
            <a:cxnLst/>
            <a:rect l="l" t="t" r="r" b="b"/>
            <a:pathLst>
              <a:path w="5644750" h="5731675">
                <a:moveTo>
                  <a:pt x="0" y="0"/>
                </a:moveTo>
                <a:lnTo>
                  <a:pt x="5644750" y="0"/>
                </a:lnTo>
                <a:lnTo>
                  <a:pt x="5644750" y="5731675"/>
                </a:lnTo>
                <a:lnTo>
                  <a:pt x="0" y="57316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a:off x="15054611" y="6671529"/>
            <a:ext cx="3224121" cy="3610634"/>
            <a:chOff x="0" y="0"/>
            <a:chExt cx="4298828" cy="4814179"/>
          </a:xfrm>
        </p:grpSpPr>
        <p:sp>
          <p:nvSpPr>
            <p:cNvPr id="6" name="Freeform 6"/>
            <p:cNvSpPr/>
            <p:nvPr/>
          </p:nvSpPr>
          <p:spPr>
            <a:xfrm>
              <a:off x="0" y="0"/>
              <a:ext cx="4298442" cy="4813427"/>
            </a:xfrm>
            <a:custGeom>
              <a:avLst/>
              <a:gdLst/>
              <a:ahLst/>
              <a:cxnLst/>
              <a:rect l="l" t="t" r="r" b="b"/>
              <a:pathLst>
                <a:path w="4298442" h="4813427">
                  <a:moveTo>
                    <a:pt x="4296791" y="0"/>
                  </a:moveTo>
                  <a:lnTo>
                    <a:pt x="0" y="4298315"/>
                  </a:lnTo>
                  <a:lnTo>
                    <a:pt x="515366" y="4813427"/>
                  </a:lnTo>
                  <a:lnTo>
                    <a:pt x="4298442" y="4813427"/>
                  </a:lnTo>
                  <a:lnTo>
                    <a:pt x="4298442" y="1651"/>
                  </a:lnTo>
                  <a:lnTo>
                    <a:pt x="4296791" y="0"/>
                  </a:lnTo>
                  <a:close/>
                </a:path>
              </a:pathLst>
            </a:custGeom>
            <a:solidFill>
              <a:srgbClr val="70B1DA"/>
            </a:solidFill>
          </p:spPr>
        </p:sp>
      </p:grpSp>
      <p:grpSp>
        <p:nvGrpSpPr>
          <p:cNvPr id="7" name="Group 7"/>
          <p:cNvGrpSpPr/>
          <p:nvPr/>
        </p:nvGrpSpPr>
        <p:grpSpPr>
          <a:xfrm>
            <a:off x="15849218" y="815261"/>
            <a:ext cx="2429515" cy="2621819"/>
            <a:chOff x="0" y="0"/>
            <a:chExt cx="3239353" cy="3495759"/>
          </a:xfrm>
        </p:grpSpPr>
        <p:sp>
          <p:nvSpPr>
            <p:cNvPr id="8" name="Freeform 8"/>
            <p:cNvSpPr/>
            <p:nvPr/>
          </p:nvSpPr>
          <p:spPr>
            <a:xfrm>
              <a:off x="0" y="0"/>
              <a:ext cx="3239008" cy="3495040"/>
            </a:xfrm>
            <a:custGeom>
              <a:avLst/>
              <a:gdLst/>
              <a:ahLst/>
              <a:cxnLst/>
              <a:rect l="l" t="t" r="r" b="b"/>
              <a:pathLst>
                <a:path w="3239008" h="3495040">
                  <a:moveTo>
                    <a:pt x="3239008" y="0"/>
                  </a:moveTo>
                  <a:lnTo>
                    <a:pt x="0" y="3238881"/>
                  </a:lnTo>
                  <a:lnTo>
                    <a:pt x="259588" y="3495040"/>
                  </a:lnTo>
                  <a:lnTo>
                    <a:pt x="3239008" y="515620"/>
                  </a:lnTo>
                  <a:lnTo>
                    <a:pt x="3239008" y="0"/>
                  </a:lnTo>
                  <a:close/>
                </a:path>
              </a:pathLst>
            </a:custGeom>
            <a:solidFill>
              <a:srgbClr val="70B1DA"/>
            </a:solidFill>
          </p:spPr>
        </p:sp>
      </p:grpSp>
      <p:sp>
        <p:nvSpPr>
          <p:cNvPr id="9" name="Freeform 9"/>
          <p:cNvSpPr/>
          <p:nvPr/>
        </p:nvSpPr>
        <p:spPr>
          <a:xfrm>
            <a:off x="11561379" y="3314549"/>
            <a:ext cx="6132188" cy="6244622"/>
          </a:xfrm>
          <a:custGeom>
            <a:avLst/>
            <a:gdLst/>
            <a:ahLst/>
            <a:cxnLst/>
            <a:rect l="l" t="t" r="r" b="b"/>
            <a:pathLst>
              <a:path w="6132188" h="6244622">
                <a:moveTo>
                  <a:pt x="0" y="0"/>
                </a:moveTo>
                <a:lnTo>
                  <a:pt x="6132189" y="0"/>
                </a:lnTo>
                <a:lnTo>
                  <a:pt x="6132189" y="6244621"/>
                </a:lnTo>
                <a:lnTo>
                  <a:pt x="0" y="6244621"/>
                </a:lnTo>
                <a:lnTo>
                  <a:pt x="0" y="0"/>
                </a:lnTo>
                <a:close/>
              </a:path>
            </a:pathLst>
          </a:custGeom>
          <a:blipFill>
            <a:blip r:embed="rId4"/>
            <a:stretch>
              <a:fillRect t="-14" b="-14"/>
            </a:stretch>
          </a:blipFill>
        </p:spPr>
      </p:sp>
      <p:sp>
        <p:nvSpPr>
          <p:cNvPr id="10" name="TextBox 10"/>
          <p:cNvSpPr txBox="1"/>
          <p:nvPr/>
        </p:nvSpPr>
        <p:spPr>
          <a:xfrm>
            <a:off x="2404318" y="1261400"/>
            <a:ext cx="5835786" cy="1069953"/>
          </a:xfrm>
          <a:prstGeom prst="rect">
            <a:avLst/>
          </a:prstGeom>
        </p:spPr>
        <p:txBody>
          <a:bodyPr lIns="0" tIns="0" rIns="0" bIns="0" rtlCol="0" anchor="t">
            <a:spAutoFit/>
          </a:bodyPr>
          <a:lstStyle/>
          <a:p>
            <a:pPr algn="l">
              <a:lnSpc>
                <a:spcPts val="4427"/>
              </a:lnSpc>
            </a:pPr>
            <a:r>
              <a:rPr lang="en-US" sz="4397" spc="179">
                <a:solidFill>
                  <a:srgbClr val="FFFFFF"/>
                </a:solidFill>
                <a:latin typeface="Cambria"/>
                <a:ea typeface="Cambria"/>
                <a:cs typeface="Cambria"/>
                <a:sym typeface="Cambria"/>
              </a:rPr>
              <a:t>Addressing Privacy Concerns / Challenges</a:t>
            </a:r>
          </a:p>
        </p:txBody>
      </p:sp>
      <p:sp>
        <p:nvSpPr>
          <p:cNvPr id="11" name="TextBox 11"/>
          <p:cNvSpPr txBox="1"/>
          <p:nvPr/>
        </p:nvSpPr>
        <p:spPr>
          <a:xfrm>
            <a:off x="3701360" y="3284413"/>
            <a:ext cx="6502822" cy="3677908"/>
          </a:xfrm>
          <a:prstGeom prst="rect">
            <a:avLst/>
          </a:prstGeom>
        </p:spPr>
        <p:txBody>
          <a:bodyPr lIns="0" tIns="0" rIns="0" bIns="0" rtlCol="0" anchor="t">
            <a:spAutoFit/>
          </a:bodyPr>
          <a:lstStyle/>
          <a:p>
            <a:pPr algn="just">
              <a:lnSpc>
                <a:spcPts val="3598"/>
              </a:lnSpc>
            </a:pPr>
            <a:r>
              <a:rPr lang="en-US" sz="2998" spc="3">
                <a:solidFill>
                  <a:srgbClr val="FFFFFF"/>
                </a:solidFill>
                <a:latin typeface="Tomorrow"/>
                <a:ea typeface="Tomorrow"/>
                <a:cs typeface="Tomorrow"/>
                <a:sym typeface="Tomorrow"/>
              </a:rPr>
              <a:t>While     blockchain     provides transparency, it also raises concerns about  voter  privacy.  Solutions include    anonymizing    voter identities while ensuring that votes are still verifiable, striking a balance between     transparency     and confidentiality.</a:t>
            </a:r>
          </a:p>
        </p:txBody>
      </p:sp>
      <p:grpSp>
        <p:nvGrpSpPr>
          <p:cNvPr id="12" name="Group 12"/>
          <p:cNvGrpSpPr/>
          <p:nvPr/>
        </p:nvGrpSpPr>
        <p:grpSpPr>
          <a:xfrm>
            <a:off x="3346802" y="2508668"/>
            <a:ext cx="4893301" cy="69695"/>
            <a:chOff x="0" y="0"/>
            <a:chExt cx="5267756" cy="75028"/>
          </a:xfrm>
        </p:grpSpPr>
        <p:sp>
          <p:nvSpPr>
            <p:cNvPr id="13" name="Freeform 13"/>
            <p:cNvSpPr/>
            <p:nvPr/>
          </p:nvSpPr>
          <p:spPr>
            <a:xfrm>
              <a:off x="0" y="0"/>
              <a:ext cx="5267706" cy="74992"/>
            </a:xfrm>
            <a:custGeom>
              <a:avLst/>
              <a:gdLst/>
              <a:ahLst/>
              <a:cxnLst/>
              <a:rect l="l" t="t" r="r" b="b"/>
              <a:pathLst>
                <a:path w="5267706" h="74992">
                  <a:moveTo>
                    <a:pt x="5267706" y="0"/>
                  </a:moveTo>
                  <a:lnTo>
                    <a:pt x="0" y="0"/>
                  </a:lnTo>
                  <a:lnTo>
                    <a:pt x="0" y="74992"/>
                  </a:lnTo>
                  <a:lnTo>
                    <a:pt x="5267706" y="74992"/>
                  </a:lnTo>
                  <a:lnTo>
                    <a:pt x="5267706" y="0"/>
                  </a:lnTo>
                  <a:close/>
                </a:path>
              </a:pathLst>
            </a:custGeom>
            <a:solidFill>
              <a:srgbClr val="70B1DA"/>
            </a:solidFill>
          </p:spPr>
        </p:sp>
      </p:grpSp>
      <p:sp>
        <p:nvSpPr>
          <p:cNvPr id="14" name="Freeform 14"/>
          <p:cNvSpPr/>
          <p:nvPr/>
        </p:nvSpPr>
        <p:spPr>
          <a:xfrm>
            <a:off x="0" y="685695"/>
            <a:ext cx="3861964" cy="9596255"/>
          </a:xfrm>
          <a:custGeom>
            <a:avLst/>
            <a:gdLst/>
            <a:ahLst/>
            <a:cxnLst/>
            <a:rect l="l" t="t" r="r" b="b"/>
            <a:pathLst>
              <a:path w="3861964" h="9596255">
                <a:moveTo>
                  <a:pt x="0" y="0"/>
                </a:moveTo>
                <a:lnTo>
                  <a:pt x="3861964" y="0"/>
                </a:lnTo>
                <a:lnTo>
                  <a:pt x="3861964" y="9596255"/>
                </a:lnTo>
                <a:lnTo>
                  <a:pt x="0" y="95962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693"/>
            <a:ext cx="18278480" cy="10281645"/>
            <a:chOff x="0" y="0"/>
            <a:chExt cx="24371307" cy="13708860"/>
          </a:xfrm>
        </p:grpSpPr>
        <p:sp>
          <p:nvSpPr>
            <p:cNvPr id="3" name="Freeform 3"/>
            <p:cNvSpPr/>
            <p:nvPr/>
          </p:nvSpPr>
          <p:spPr>
            <a:xfrm>
              <a:off x="0" y="0"/>
              <a:ext cx="24371300" cy="13708887"/>
            </a:xfrm>
            <a:custGeom>
              <a:avLst/>
              <a:gdLst/>
              <a:ahLst/>
              <a:cxnLst/>
              <a:rect l="l" t="t" r="r" b="b"/>
              <a:pathLst>
                <a:path w="24371300" h="13708887">
                  <a:moveTo>
                    <a:pt x="24371300" y="0"/>
                  </a:moveTo>
                  <a:lnTo>
                    <a:pt x="0" y="0"/>
                  </a:lnTo>
                  <a:lnTo>
                    <a:pt x="0" y="13708887"/>
                  </a:lnTo>
                  <a:lnTo>
                    <a:pt x="24371300" y="13708887"/>
                  </a:lnTo>
                  <a:lnTo>
                    <a:pt x="24371300" y="0"/>
                  </a:lnTo>
                  <a:close/>
                </a:path>
              </a:pathLst>
            </a:custGeom>
            <a:solidFill>
              <a:srgbClr val="282938"/>
            </a:solidFill>
          </p:spPr>
        </p:sp>
      </p:grpSp>
      <p:sp>
        <p:nvSpPr>
          <p:cNvPr id="4" name="Freeform 4"/>
          <p:cNvSpPr/>
          <p:nvPr/>
        </p:nvSpPr>
        <p:spPr>
          <a:xfrm>
            <a:off x="10661951" y="12"/>
            <a:ext cx="7616781" cy="5418109"/>
          </a:xfrm>
          <a:custGeom>
            <a:avLst/>
            <a:gdLst/>
            <a:ahLst/>
            <a:cxnLst/>
            <a:rect l="l" t="t" r="r" b="b"/>
            <a:pathLst>
              <a:path w="7616781" h="5418109">
                <a:moveTo>
                  <a:pt x="0" y="0"/>
                </a:moveTo>
                <a:lnTo>
                  <a:pt x="7616781" y="0"/>
                </a:lnTo>
                <a:lnTo>
                  <a:pt x="7616781" y="5418109"/>
                </a:lnTo>
                <a:lnTo>
                  <a:pt x="0" y="54181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0" y="4060653"/>
            <a:ext cx="4614682" cy="6221373"/>
          </a:xfrm>
          <a:custGeom>
            <a:avLst/>
            <a:gdLst/>
            <a:ahLst/>
            <a:cxnLst/>
            <a:rect l="l" t="t" r="r" b="b"/>
            <a:pathLst>
              <a:path w="4614682" h="6221373">
                <a:moveTo>
                  <a:pt x="0" y="0"/>
                </a:moveTo>
                <a:lnTo>
                  <a:pt x="4614682" y="0"/>
                </a:lnTo>
                <a:lnTo>
                  <a:pt x="4614682" y="6221373"/>
                </a:lnTo>
                <a:lnTo>
                  <a:pt x="0" y="62213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788495" y="2224632"/>
            <a:ext cx="9053560" cy="958984"/>
          </a:xfrm>
          <a:prstGeom prst="rect">
            <a:avLst/>
          </a:prstGeom>
        </p:spPr>
        <p:txBody>
          <a:bodyPr lIns="0" tIns="0" rIns="0" bIns="0" rtlCol="0" anchor="t">
            <a:spAutoFit/>
          </a:bodyPr>
          <a:lstStyle/>
          <a:p>
            <a:pPr algn="l">
              <a:lnSpc>
                <a:spcPts val="7376"/>
              </a:lnSpc>
            </a:pPr>
            <a:r>
              <a:rPr lang="en-US" sz="6146" spc="224">
                <a:solidFill>
                  <a:srgbClr val="FFFFFF"/>
                </a:solidFill>
                <a:latin typeface="Cambria"/>
                <a:ea typeface="Cambria"/>
                <a:cs typeface="Cambria"/>
                <a:sym typeface="Cambria"/>
              </a:rPr>
              <a:t>Future of Voting Systems</a:t>
            </a:r>
          </a:p>
        </p:txBody>
      </p:sp>
      <p:sp>
        <p:nvSpPr>
          <p:cNvPr id="7" name="TextBox 7"/>
          <p:cNvSpPr txBox="1"/>
          <p:nvPr/>
        </p:nvSpPr>
        <p:spPr>
          <a:xfrm>
            <a:off x="2837669" y="4051128"/>
            <a:ext cx="6717259" cy="3186265"/>
          </a:xfrm>
          <a:prstGeom prst="rect">
            <a:avLst/>
          </a:prstGeom>
        </p:spPr>
        <p:txBody>
          <a:bodyPr lIns="0" tIns="0" rIns="0" bIns="0" rtlCol="0" anchor="t">
            <a:spAutoFit/>
          </a:bodyPr>
          <a:lstStyle/>
          <a:p>
            <a:pPr algn="just">
              <a:lnSpc>
                <a:spcPts val="3588"/>
              </a:lnSpc>
            </a:pPr>
            <a:r>
              <a:rPr lang="en-US" sz="2990" spc="-155">
                <a:solidFill>
                  <a:srgbClr val="FFFFFF"/>
                </a:solidFill>
                <a:latin typeface="Tomorrow"/>
                <a:ea typeface="Tomorrow"/>
                <a:cs typeface="Tomorrow"/>
                <a:sym typeface="Tomorrow"/>
              </a:rPr>
              <a:t>The integrationof blockchain technology in voting systems represents a significant shift towards more   secure,   efficient,   and trustworthy elections. As technology evolves,  it  is  crucial  to  adapt  and innovate  to  meet  the  needs  of modern democracies.</a:t>
            </a:r>
          </a:p>
        </p:txBody>
      </p:sp>
      <p:grpSp>
        <p:nvGrpSpPr>
          <p:cNvPr id="8" name="Group 8"/>
          <p:cNvGrpSpPr/>
          <p:nvPr/>
        </p:nvGrpSpPr>
        <p:grpSpPr>
          <a:xfrm>
            <a:off x="0" y="3485858"/>
            <a:ext cx="3707739" cy="95200"/>
            <a:chOff x="0" y="0"/>
            <a:chExt cx="4943652" cy="126934"/>
          </a:xfrm>
        </p:grpSpPr>
        <p:sp>
          <p:nvSpPr>
            <p:cNvPr id="9" name="Freeform 9"/>
            <p:cNvSpPr/>
            <p:nvPr/>
          </p:nvSpPr>
          <p:spPr>
            <a:xfrm>
              <a:off x="0" y="0"/>
              <a:ext cx="4942840" cy="126873"/>
            </a:xfrm>
            <a:custGeom>
              <a:avLst/>
              <a:gdLst/>
              <a:ahLst/>
              <a:cxnLst/>
              <a:rect l="l" t="t" r="r" b="b"/>
              <a:pathLst>
                <a:path w="4942840" h="126873">
                  <a:moveTo>
                    <a:pt x="4942840" y="0"/>
                  </a:moveTo>
                  <a:lnTo>
                    <a:pt x="0" y="0"/>
                  </a:lnTo>
                  <a:lnTo>
                    <a:pt x="0" y="126873"/>
                  </a:lnTo>
                  <a:lnTo>
                    <a:pt x="4942840" y="126873"/>
                  </a:lnTo>
                  <a:lnTo>
                    <a:pt x="4942840" y="0"/>
                  </a:lnTo>
                  <a:close/>
                </a:path>
              </a:pathLst>
            </a:custGeom>
            <a:solidFill>
              <a:srgbClr val="70B1DA"/>
            </a:solidFill>
          </p:spPr>
        </p:sp>
      </p:grpSp>
      <p:sp>
        <p:nvSpPr>
          <p:cNvPr id="10" name="Freeform 10"/>
          <p:cNvSpPr/>
          <p:nvPr/>
        </p:nvSpPr>
        <p:spPr>
          <a:xfrm>
            <a:off x="11086977" y="3455182"/>
            <a:ext cx="5634189" cy="5873866"/>
          </a:xfrm>
          <a:custGeom>
            <a:avLst/>
            <a:gdLst/>
            <a:ahLst/>
            <a:cxnLst/>
            <a:rect l="l" t="t" r="r" b="b"/>
            <a:pathLst>
              <a:path w="5634189" h="5873866">
                <a:moveTo>
                  <a:pt x="0" y="0"/>
                </a:moveTo>
                <a:lnTo>
                  <a:pt x="5634188" y="0"/>
                </a:lnTo>
                <a:lnTo>
                  <a:pt x="5634188" y="5873866"/>
                </a:lnTo>
                <a:lnTo>
                  <a:pt x="0" y="5873866"/>
                </a:lnTo>
                <a:lnTo>
                  <a:pt x="0" y="0"/>
                </a:lnTo>
                <a:close/>
              </a:path>
            </a:pathLst>
          </a:custGeom>
          <a:blipFill>
            <a:blip r:embed="rId6"/>
            <a:stretch>
              <a:fillRect l="-105" r="-105"/>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693"/>
            <a:ext cx="18278480" cy="10281645"/>
            <a:chOff x="0" y="0"/>
            <a:chExt cx="24371307" cy="13708860"/>
          </a:xfrm>
        </p:grpSpPr>
        <p:sp>
          <p:nvSpPr>
            <p:cNvPr id="3" name="Freeform 3"/>
            <p:cNvSpPr/>
            <p:nvPr/>
          </p:nvSpPr>
          <p:spPr>
            <a:xfrm>
              <a:off x="0" y="0"/>
              <a:ext cx="24371300" cy="13708887"/>
            </a:xfrm>
            <a:custGeom>
              <a:avLst/>
              <a:gdLst/>
              <a:ahLst/>
              <a:cxnLst/>
              <a:rect l="l" t="t" r="r" b="b"/>
              <a:pathLst>
                <a:path w="24371300" h="13708887">
                  <a:moveTo>
                    <a:pt x="24371300" y="0"/>
                  </a:moveTo>
                  <a:lnTo>
                    <a:pt x="0" y="0"/>
                  </a:lnTo>
                  <a:lnTo>
                    <a:pt x="0" y="13708887"/>
                  </a:lnTo>
                  <a:lnTo>
                    <a:pt x="24371300" y="13708887"/>
                  </a:lnTo>
                  <a:lnTo>
                    <a:pt x="24371300" y="0"/>
                  </a:lnTo>
                  <a:close/>
                </a:path>
              </a:pathLst>
            </a:custGeom>
            <a:solidFill>
              <a:srgbClr val="282938"/>
            </a:solidFill>
          </p:spPr>
        </p:sp>
      </p:grpSp>
      <p:sp>
        <p:nvSpPr>
          <p:cNvPr id="4" name="Freeform 4"/>
          <p:cNvSpPr/>
          <p:nvPr/>
        </p:nvSpPr>
        <p:spPr>
          <a:xfrm>
            <a:off x="13574788" y="-247852"/>
            <a:ext cx="5644750" cy="5731675"/>
          </a:xfrm>
          <a:custGeom>
            <a:avLst/>
            <a:gdLst/>
            <a:ahLst/>
            <a:cxnLst/>
            <a:rect l="l" t="t" r="r" b="b"/>
            <a:pathLst>
              <a:path w="5644750" h="5731675">
                <a:moveTo>
                  <a:pt x="0" y="0"/>
                </a:moveTo>
                <a:lnTo>
                  <a:pt x="5644750" y="0"/>
                </a:lnTo>
                <a:lnTo>
                  <a:pt x="5644750" y="5731674"/>
                </a:lnTo>
                <a:lnTo>
                  <a:pt x="0" y="57316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a:off x="15456575" y="6658317"/>
            <a:ext cx="3224121" cy="3610634"/>
            <a:chOff x="0" y="0"/>
            <a:chExt cx="4298828" cy="4814179"/>
          </a:xfrm>
        </p:grpSpPr>
        <p:sp>
          <p:nvSpPr>
            <p:cNvPr id="6" name="Freeform 6"/>
            <p:cNvSpPr/>
            <p:nvPr/>
          </p:nvSpPr>
          <p:spPr>
            <a:xfrm>
              <a:off x="0" y="0"/>
              <a:ext cx="4298442" cy="4813427"/>
            </a:xfrm>
            <a:custGeom>
              <a:avLst/>
              <a:gdLst/>
              <a:ahLst/>
              <a:cxnLst/>
              <a:rect l="l" t="t" r="r" b="b"/>
              <a:pathLst>
                <a:path w="4298442" h="4813427">
                  <a:moveTo>
                    <a:pt x="4296791" y="0"/>
                  </a:moveTo>
                  <a:lnTo>
                    <a:pt x="0" y="4298315"/>
                  </a:lnTo>
                  <a:lnTo>
                    <a:pt x="515366" y="4813427"/>
                  </a:lnTo>
                  <a:lnTo>
                    <a:pt x="4298442" y="4813427"/>
                  </a:lnTo>
                  <a:lnTo>
                    <a:pt x="4298442" y="1651"/>
                  </a:lnTo>
                  <a:lnTo>
                    <a:pt x="4296791" y="0"/>
                  </a:lnTo>
                  <a:close/>
                </a:path>
              </a:pathLst>
            </a:custGeom>
            <a:solidFill>
              <a:srgbClr val="70B1DA"/>
            </a:solidFill>
          </p:spPr>
        </p:sp>
      </p:grpSp>
      <p:grpSp>
        <p:nvGrpSpPr>
          <p:cNvPr id="7" name="Group 7"/>
          <p:cNvGrpSpPr/>
          <p:nvPr/>
        </p:nvGrpSpPr>
        <p:grpSpPr>
          <a:xfrm>
            <a:off x="16790023" y="501732"/>
            <a:ext cx="2429515" cy="2621819"/>
            <a:chOff x="0" y="0"/>
            <a:chExt cx="3239353" cy="3495759"/>
          </a:xfrm>
        </p:grpSpPr>
        <p:sp>
          <p:nvSpPr>
            <p:cNvPr id="8" name="Freeform 8"/>
            <p:cNvSpPr/>
            <p:nvPr/>
          </p:nvSpPr>
          <p:spPr>
            <a:xfrm>
              <a:off x="0" y="0"/>
              <a:ext cx="3239008" cy="3495040"/>
            </a:xfrm>
            <a:custGeom>
              <a:avLst/>
              <a:gdLst/>
              <a:ahLst/>
              <a:cxnLst/>
              <a:rect l="l" t="t" r="r" b="b"/>
              <a:pathLst>
                <a:path w="3239008" h="3495040">
                  <a:moveTo>
                    <a:pt x="3239008" y="0"/>
                  </a:moveTo>
                  <a:lnTo>
                    <a:pt x="0" y="3238881"/>
                  </a:lnTo>
                  <a:lnTo>
                    <a:pt x="259588" y="3495040"/>
                  </a:lnTo>
                  <a:lnTo>
                    <a:pt x="3239008" y="515620"/>
                  </a:lnTo>
                  <a:lnTo>
                    <a:pt x="3239008" y="0"/>
                  </a:lnTo>
                  <a:close/>
                </a:path>
              </a:pathLst>
            </a:custGeom>
            <a:solidFill>
              <a:srgbClr val="70B1DA"/>
            </a:solidFill>
          </p:spPr>
        </p:sp>
      </p:grpSp>
      <p:sp>
        <p:nvSpPr>
          <p:cNvPr id="9" name="TextBox 9"/>
          <p:cNvSpPr txBox="1"/>
          <p:nvPr/>
        </p:nvSpPr>
        <p:spPr>
          <a:xfrm>
            <a:off x="2404318" y="1261400"/>
            <a:ext cx="7053970" cy="1708322"/>
          </a:xfrm>
          <a:prstGeom prst="rect">
            <a:avLst/>
          </a:prstGeom>
        </p:spPr>
        <p:txBody>
          <a:bodyPr lIns="0" tIns="0" rIns="0" bIns="0" rtlCol="0" anchor="t">
            <a:spAutoFit/>
          </a:bodyPr>
          <a:lstStyle/>
          <a:p>
            <a:pPr algn="l">
              <a:lnSpc>
                <a:spcPts val="4424"/>
              </a:lnSpc>
            </a:pPr>
            <a:r>
              <a:rPr lang="en-US" sz="4397" spc="175">
                <a:solidFill>
                  <a:srgbClr val="FFFFFF"/>
                </a:solidFill>
                <a:latin typeface="Cambria"/>
                <a:ea typeface="Cambria"/>
                <a:cs typeface="Cambria"/>
                <a:sym typeface="Cambria"/>
              </a:rPr>
              <a:t>Literature Survey :</a:t>
            </a:r>
          </a:p>
          <a:p>
            <a:pPr algn="l">
              <a:lnSpc>
                <a:spcPts val="4424"/>
              </a:lnSpc>
            </a:pPr>
            <a:endParaRPr lang="en-US" sz="4397" spc="175">
              <a:solidFill>
                <a:srgbClr val="FFFFFF"/>
              </a:solidFill>
              <a:latin typeface="Cambria"/>
              <a:ea typeface="Cambria"/>
              <a:cs typeface="Cambria"/>
              <a:sym typeface="Cambria"/>
            </a:endParaRPr>
          </a:p>
          <a:p>
            <a:pPr algn="l">
              <a:lnSpc>
                <a:spcPts val="4427"/>
              </a:lnSpc>
            </a:pPr>
            <a:endParaRPr lang="en-US" sz="4397" spc="175">
              <a:solidFill>
                <a:srgbClr val="FFFFFF"/>
              </a:solidFill>
              <a:latin typeface="Cambria"/>
              <a:ea typeface="Cambria"/>
              <a:cs typeface="Cambria"/>
              <a:sym typeface="Cambria"/>
            </a:endParaRPr>
          </a:p>
        </p:txBody>
      </p:sp>
      <p:sp>
        <p:nvSpPr>
          <p:cNvPr id="10" name="Freeform 10"/>
          <p:cNvSpPr/>
          <p:nvPr/>
        </p:nvSpPr>
        <p:spPr>
          <a:xfrm>
            <a:off x="0" y="685695"/>
            <a:ext cx="3861964" cy="9596255"/>
          </a:xfrm>
          <a:custGeom>
            <a:avLst/>
            <a:gdLst/>
            <a:ahLst/>
            <a:cxnLst/>
            <a:rect l="l" t="t" r="r" b="b"/>
            <a:pathLst>
              <a:path w="3861964" h="9596255">
                <a:moveTo>
                  <a:pt x="0" y="0"/>
                </a:moveTo>
                <a:lnTo>
                  <a:pt x="3861964" y="0"/>
                </a:lnTo>
                <a:lnTo>
                  <a:pt x="3861964" y="9596255"/>
                </a:lnTo>
                <a:lnTo>
                  <a:pt x="0" y="95962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3280485" y="2217524"/>
            <a:ext cx="12624345" cy="7040776"/>
          </a:xfrm>
          <a:prstGeom prst="rect">
            <a:avLst/>
          </a:prstGeom>
        </p:spPr>
        <p:txBody>
          <a:bodyPr lIns="0" tIns="0" rIns="0" bIns="0" rtlCol="0" anchor="t">
            <a:spAutoFit/>
          </a:bodyPr>
          <a:lstStyle/>
          <a:p>
            <a:pPr marL="517676" lvl="1" indent="-258838" algn="just">
              <a:lnSpc>
                <a:spcPts val="2412"/>
              </a:lnSpc>
              <a:buFont typeface="Arial"/>
              <a:buChar char="•"/>
            </a:pPr>
            <a:r>
              <a:rPr lang="en-US" sz="2397" spc="95">
                <a:solidFill>
                  <a:srgbClr val="FFFFFF"/>
                </a:solidFill>
                <a:latin typeface="Cambria"/>
                <a:ea typeface="Cambria"/>
                <a:cs typeface="Cambria"/>
                <a:sym typeface="Cambria"/>
              </a:rPr>
              <a:t>A. Sharma, S. Gautam, S. Goel and A. Kumar, "Blockchain-Based E-Voting System," 2018 Second International Conference on Inventive Communication and Computational Technologies (ICICCT), Coimbatore, India, 2018, pp. 1312-1315, doi: 10.1109/ICICCT.2018.8473251. (</a:t>
            </a:r>
            <a:r>
              <a:rPr lang="en-US" sz="2397" u="sng" spc="95">
                <a:solidFill>
                  <a:srgbClr val="38B6FF"/>
                </a:solidFill>
                <a:latin typeface="Cambria"/>
                <a:ea typeface="Cambria"/>
                <a:cs typeface="Cambria"/>
                <a:sym typeface="Cambria"/>
                <a:hlinkClick r:id="rId6" tooltip="https://ieeexplore.ieee.org/document/8473251"/>
              </a:rPr>
              <a:t>Click Here</a:t>
            </a:r>
            <a:r>
              <a:rPr lang="en-US" sz="2397" spc="95">
                <a:solidFill>
                  <a:srgbClr val="FFFFFF"/>
                </a:solidFill>
                <a:latin typeface="Cambria"/>
                <a:ea typeface="Cambria"/>
                <a:cs typeface="Cambria"/>
                <a:sym typeface="Cambria"/>
              </a:rPr>
              <a:t>)</a:t>
            </a:r>
          </a:p>
          <a:p>
            <a:pPr algn="just">
              <a:lnSpc>
                <a:spcPts val="2412"/>
              </a:lnSpc>
            </a:pPr>
            <a:endParaRPr lang="en-US" sz="2397" spc="95">
              <a:solidFill>
                <a:srgbClr val="FFFFFF"/>
              </a:solidFill>
              <a:latin typeface="Cambria"/>
              <a:ea typeface="Cambria"/>
              <a:cs typeface="Cambria"/>
              <a:sym typeface="Cambria"/>
            </a:endParaRPr>
          </a:p>
          <a:p>
            <a:pPr marL="517676" lvl="1" indent="-258838" algn="just">
              <a:lnSpc>
                <a:spcPts val="2412"/>
              </a:lnSpc>
              <a:buFont typeface="Arial"/>
              <a:buChar char="•"/>
            </a:pPr>
            <a:r>
              <a:rPr lang="en-US" sz="2397" spc="95">
                <a:solidFill>
                  <a:srgbClr val="FFFFFF"/>
                </a:solidFill>
                <a:latin typeface="Cambria"/>
                <a:ea typeface="Cambria"/>
                <a:cs typeface="Cambria"/>
                <a:sym typeface="Cambria"/>
              </a:rPr>
              <a:t>A. S. Alketbi, Q. Nasir and M. A. Talib, "Blockchain for Government Services — Use Cases, Security Benefits and Challenges," 2018 15th Learning and Technology Conference (L&amp;T), Jeddah, Saudi Arabia, 2018, pp. 112-119, doi: 10.1109/LT.2018.8368490.  (</a:t>
            </a:r>
            <a:r>
              <a:rPr lang="en-US" sz="2397" u="sng" spc="95">
                <a:solidFill>
                  <a:srgbClr val="38B6FF"/>
                </a:solidFill>
                <a:latin typeface="Cambria"/>
                <a:ea typeface="Cambria"/>
                <a:cs typeface="Cambria"/>
                <a:sym typeface="Cambria"/>
                <a:hlinkClick r:id="rId7" tooltip="https://ieeexplore.ieee.org/document/8368490"/>
              </a:rPr>
              <a:t>Click Here</a:t>
            </a:r>
            <a:r>
              <a:rPr lang="en-US" sz="2397" spc="95">
                <a:solidFill>
                  <a:srgbClr val="FFFFFF"/>
                </a:solidFill>
                <a:latin typeface="Cambria"/>
                <a:ea typeface="Cambria"/>
                <a:cs typeface="Cambria"/>
                <a:sym typeface="Cambria"/>
              </a:rPr>
              <a:t>)</a:t>
            </a:r>
          </a:p>
          <a:p>
            <a:pPr algn="just">
              <a:lnSpc>
                <a:spcPts val="2412"/>
              </a:lnSpc>
            </a:pPr>
            <a:endParaRPr lang="en-US" sz="2397" spc="95">
              <a:solidFill>
                <a:srgbClr val="FFFFFF"/>
              </a:solidFill>
              <a:latin typeface="Cambria"/>
              <a:ea typeface="Cambria"/>
              <a:cs typeface="Cambria"/>
              <a:sym typeface="Cambria"/>
            </a:endParaRPr>
          </a:p>
          <a:p>
            <a:pPr marL="517676" lvl="1" indent="-258838" algn="just">
              <a:lnSpc>
                <a:spcPts val="2412"/>
              </a:lnSpc>
              <a:buFont typeface="Arial"/>
              <a:buChar char="•"/>
            </a:pPr>
            <a:r>
              <a:rPr lang="en-US" sz="2397" spc="95">
                <a:solidFill>
                  <a:srgbClr val="FFFFFF"/>
                </a:solidFill>
                <a:latin typeface="Cambria"/>
                <a:ea typeface="Cambria"/>
                <a:cs typeface="Cambria"/>
                <a:sym typeface="Cambria"/>
              </a:rPr>
              <a:t>M. A. Rahman, M. S. Hossain, N. A. Bhuiyan and M. S. Islam, "A Blockchain-Based Decentralized E-Voting Framework for a Large-Scale Election," 2019 IEEE International Conference on Smart Computing (SMARTCOMP), Washington, DC, USA, 2019, pp. 1-6, doi: 10.1109/SMARTCOMP.2019.00027.  (</a:t>
            </a:r>
            <a:r>
              <a:rPr lang="en-US" sz="2397" u="sng" spc="95">
                <a:solidFill>
                  <a:srgbClr val="38B6FF"/>
                </a:solidFill>
                <a:latin typeface="Cambria"/>
                <a:ea typeface="Cambria"/>
                <a:cs typeface="Cambria"/>
                <a:sym typeface="Cambria"/>
                <a:hlinkClick r:id="rId8" tooltip="https://ieeexplore.ieee.org/document/8710730"/>
              </a:rPr>
              <a:t>Click Here</a:t>
            </a:r>
            <a:r>
              <a:rPr lang="en-US" sz="2397" spc="95">
                <a:solidFill>
                  <a:srgbClr val="FFFFFF"/>
                </a:solidFill>
                <a:latin typeface="Cambria"/>
                <a:ea typeface="Cambria"/>
                <a:cs typeface="Cambria"/>
                <a:sym typeface="Cambria"/>
              </a:rPr>
              <a:t>)</a:t>
            </a:r>
          </a:p>
          <a:p>
            <a:pPr algn="just">
              <a:lnSpc>
                <a:spcPts val="2412"/>
              </a:lnSpc>
            </a:pPr>
            <a:endParaRPr lang="en-US" sz="2397" spc="95">
              <a:solidFill>
                <a:srgbClr val="FFFFFF"/>
              </a:solidFill>
              <a:latin typeface="Cambria"/>
              <a:ea typeface="Cambria"/>
              <a:cs typeface="Cambria"/>
              <a:sym typeface="Cambria"/>
            </a:endParaRPr>
          </a:p>
          <a:p>
            <a:pPr marL="517676" lvl="1" indent="-258838" algn="just">
              <a:lnSpc>
                <a:spcPts val="2412"/>
              </a:lnSpc>
              <a:buFont typeface="Arial"/>
              <a:buChar char="•"/>
            </a:pPr>
            <a:r>
              <a:rPr lang="en-US" sz="2397" spc="95">
                <a:solidFill>
                  <a:srgbClr val="FFFFFF"/>
                </a:solidFill>
                <a:latin typeface="Cambria"/>
                <a:ea typeface="Cambria"/>
                <a:cs typeface="Cambria"/>
                <a:sym typeface="Cambria"/>
              </a:rPr>
              <a:t>S. Noizat, "Blockchain Electronic Vote," 2015 IEEE International Conference on Digital Society and e-Governments (ICDS), Lisbon, Portugal, 2015, pp. 86-92, doi: 10.1109/ICDS.2015.19.  (</a:t>
            </a:r>
            <a:r>
              <a:rPr lang="en-US" sz="2397" u="sng" spc="95">
                <a:solidFill>
                  <a:srgbClr val="38B6FF"/>
                </a:solidFill>
                <a:latin typeface="Cambria"/>
                <a:ea typeface="Cambria"/>
                <a:cs typeface="Cambria"/>
                <a:sym typeface="Cambria"/>
                <a:hlinkClick r:id="rId9" tooltip="https://ieeexplore.ieee.org/document/7060105"/>
              </a:rPr>
              <a:t>Click Here</a:t>
            </a:r>
            <a:r>
              <a:rPr lang="en-US" sz="2397" spc="95">
                <a:solidFill>
                  <a:srgbClr val="FFFFFF"/>
                </a:solidFill>
                <a:latin typeface="Cambria"/>
                <a:ea typeface="Cambria"/>
                <a:cs typeface="Cambria"/>
                <a:sym typeface="Cambria"/>
              </a:rPr>
              <a:t>)</a:t>
            </a:r>
          </a:p>
          <a:p>
            <a:pPr algn="just">
              <a:lnSpc>
                <a:spcPts val="2412"/>
              </a:lnSpc>
            </a:pPr>
            <a:endParaRPr lang="en-US" sz="2397" spc="95">
              <a:solidFill>
                <a:srgbClr val="FFFFFF"/>
              </a:solidFill>
              <a:latin typeface="Cambria"/>
              <a:ea typeface="Cambria"/>
              <a:cs typeface="Cambria"/>
              <a:sym typeface="Cambria"/>
            </a:endParaRPr>
          </a:p>
          <a:p>
            <a:pPr marL="517676" lvl="1" indent="-258838" algn="just">
              <a:lnSpc>
                <a:spcPts val="2412"/>
              </a:lnSpc>
              <a:buFont typeface="Arial"/>
              <a:buChar char="•"/>
            </a:pPr>
            <a:r>
              <a:rPr lang="en-US" sz="2397" spc="95">
                <a:solidFill>
                  <a:srgbClr val="FFFFFF"/>
                </a:solidFill>
                <a:latin typeface="Cambria"/>
                <a:ea typeface="Cambria"/>
                <a:cs typeface="Cambria"/>
                <a:sym typeface="Cambria"/>
              </a:rPr>
              <a:t>A. Kiayias, O. Panagiotakos and B. Zhang, "Democracy 2.0: A Secure E-Voting System Based on Blockchain Technology," 2015 IEEE Symposium on Security and Privacy Workshops, San Jose, CA, USA, 2015, pp. 44-52, doi: 10.1109/SPW.2015.33.</a:t>
            </a:r>
          </a:p>
          <a:p>
            <a:pPr algn="just">
              <a:lnSpc>
                <a:spcPts val="2414"/>
              </a:lnSpc>
            </a:pPr>
            <a:r>
              <a:rPr lang="en-US" sz="2397" spc="98">
                <a:solidFill>
                  <a:srgbClr val="FFFFFF"/>
                </a:solidFill>
                <a:latin typeface="Cambria"/>
                <a:ea typeface="Cambria"/>
                <a:cs typeface="Cambria"/>
                <a:sym typeface="Cambria"/>
              </a:rPr>
              <a:t>        (</a:t>
            </a:r>
            <a:r>
              <a:rPr lang="en-US" sz="2397" u="sng" spc="98">
                <a:solidFill>
                  <a:srgbClr val="38B6FF"/>
                </a:solidFill>
                <a:latin typeface="Cambria"/>
                <a:ea typeface="Cambria"/>
                <a:cs typeface="Cambria"/>
                <a:sym typeface="Cambria"/>
                <a:hlinkClick r:id="rId10" tooltip="https://ieeexplore.ieee.org/document/7423676"/>
              </a:rPr>
              <a:t>Click Here</a:t>
            </a:r>
            <a:r>
              <a:rPr lang="en-US" sz="2397" spc="98">
                <a:solidFill>
                  <a:srgbClr val="FFFFFF"/>
                </a:solidFill>
                <a:latin typeface="Cambria"/>
                <a:ea typeface="Cambria"/>
                <a:cs typeface="Cambria"/>
                <a:sym typeface="Cambria"/>
              </a:rPr>
              <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693"/>
            <a:ext cx="18278480" cy="10281645"/>
            <a:chOff x="0" y="0"/>
            <a:chExt cx="24371307" cy="13708860"/>
          </a:xfrm>
        </p:grpSpPr>
        <p:sp>
          <p:nvSpPr>
            <p:cNvPr id="3" name="Freeform 3"/>
            <p:cNvSpPr/>
            <p:nvPr/>
          </p:nvSpPr>
          <p:spPr>
            <a:xfrm>
              <a:off x="0" y="0"/>
              <a:ext cx="24371300" cy="13708887"/>
            </a:xfrm>
            <a:custGeom>
              <a:avLst/>
              <a:gdLst/>
              <a:ahLst/>
              <a:cxnLst/>
              <a:rect l="l" t="t" r="r" b="b"/>
              <a:pathLst>
                <a:path w="24371300" h="13708887">
                  <a:moveTo>
                    <a:pt x="24371300" y="0"/>
                  </a:moveTo>
                  <a:lnTo>
                    <a:pt x="0" y="0"/>
                  </a:lnTo>
                  <a:lnTo>
                    <a:pt x="0" y="13708887"/>
                  </a:lnTo>
                  <a:lnTo>
                    <a:pt x="24371300" y="13708887"/>
                  </a:lnTo>
                  <a:lnTo>
                    <a:pt x="24371300" y="0"/>
                  </a:lnTo>
                  <a:close/>
                </a:path>
              </a:pathLst>
            </a:custGeom>
            <a:solidFill>
              <a:srgbClr val="282938"/>
            </a:solidFill>
          </p:spPr>
        </p:sp>
      </p:grpSp>
      <p:sp>
        <p:nvSpPr>
          <p:cNvPr id="4" name="Freeform 4"/>
          <p:cNvSpPr/>
          <p:nvPr/>
        </p:nvSpPr>
        <p:spPr>
          <a:xfrm>
            <a:off x="1212560" y="1119747"/>
            <a:ext cx="4588305" cy="3875243"/>
          </a:xfrm>
          <a:custGeom>
            <a:avLst/>
            <a:gdLst/>
            <a:ahLst/>
            <a:cxnLst/>
            <a:rect l="l" t="t" r="r" b="b"/>
            <a:pathLst>
              <a:path w="4588305" h="3875243">
                <a:moveTo>
                  <a:pt x="0" y="0"/>
                </a:moveTo>
                <a:lnTo>
                  <a:pt x="4588306" y="0"/>
                </a:lnTo>
                <a:lnTo>
                  <a:pt x="4588306" y="3875242"/>
                </a:lnTo>
                <a:lnTo>
                  <a:pt x="0" y="3875242"/>
                </a:lnTo>
                <a:lnTo>
                  <a:pt x="0" y="0"/>
                </a:lnTo>
                <a:close/>
              </a:path>
            </a:pathLst>
          </a:custGeom>
          <a:blipFill>
            <a:blip r:embed="rId2"/>
            <a:stretch>
              <a:fillRect l="-11" r="-11"/>
            </a:stretch>
          </a:blipFill>
        </p:spPr>
      </p:sp>
      <p:sp>
        <p:nvSpPr>
          <p:cNvPr id="5" name="Freeform 5"/>
          <p:cNvSpPr/>
          <p:nvPr/>
        </p:nvSpPr>
        <p:spPr>
          <a:xfrm>
            <a:off x="6287314" y="2546065"/>
            <a:ext cx="4818410" cy="2995640"/>
          </a:xfrm>
          <a:custGeom>
            <a:avLst/>
            <a:gdLst/>
            <a:ahLst/>
            <a:cxnLst/>
            <a:rect l="l" t="t" r="r" b="b"/>
            <a:pathLst>
              <a:path w="4818410" h="2995640">
                <a:moveTo>
                  <a:pt x="0" y="0"/>
                </a:moveTo>
                <a:lnTo>
                  <a:pt x="4818411" y="0"/>
                </a:lnTo>
                <a:lnTo>
                  <a:pt x="4818411" y="2995640"/>
                </a:lnTo>
                <a:lnTo>
                  <a:pt x="0" y="29956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0720316" y="8424983"/>
            <a:ext cx="851725" cy="1363621"/>
          </a:xfrm>
          <a:custGeom>
            <a:avLst/>
            <a:gdLst/>
            <a:ahLst/>
            <a:cxnLst/>
            <a:rect l="l" t="t" r="r" b="b"/>
            <a:pathLst>
              <a:path w="851725" h="1363621">
                <a:moveTo>
                  <a:pt x="0" y="0"/>
                </a:moveTo>
                <a:lnTo>
                  <a:pt x="851725" y="0"/>
                </a:lnTo>
                <a:lnTo>
                  <a:pt x="851725" y="1363621"/>
                </a:lnTo>
                <a:lnTo>
                  <a:pt x="0" y="13636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7" name="Group 7"/>
          <p:cNvGrpSpPr/>
          <p:nvPr/>
        </p:nvGrpSpPr>
        <p:grpSpPr>
          <a:xfrm>
            <a:off x="15282459" y="4894444"/>
            <a:ext cx="1287110" cy="393495"/>
            <a:chOff x="0" y="0"/>
            <a:chExt cx="1716146" cy="524660"/>
          </a:xfrm>
        </p:grpSpPr>
        <p:sp>
          <p:nvSpPr>
            <p:cNvPr id="8" name="Freeform 8"/>
            <p:cNvSpPr/>
            <p:nvPr/>
          </p:nvSpPr>
          <p:spPr>
            <a:xfrm>
              <a:off x="0" y="0"/>
              <a:ext cx="1715770" cy="524510"/>
            </a:xfrm>
            <a:custGeom>
              <a:avLst/>
              <a:gdLst/>
              <a:ahLst/>
              <a:cxnLst/>
              <a:rect l="l" t="t" r="r" b="b"/>
              <a:pathLst>
                <a:path w="1715770" h="524510">
                  <a:moveTo>
                    <a:pt x="0" y="524510"/>
                  </a:moveTo>
                  <a:lnTo>
                    <a:pt x="1715770" y="524510"/>
                  </a:lnTo>
                  <a:lnTo>
                    <a:pt x="1715770" y="0"/>
                  </a:lnTo>
                  <a:lnTo>
                    <a:pt x="0" y="0"/>
                  </a:lnTo>
                  <a:lnTo>
                    <a:pt x="0" y="524510"/>
                  </a:lnTo>
                  <a:close/>
                </a:path>
              </a:pathLst>
            </a:custGeom>
            <a:solidFill>
              <a:srgbClr val="FFFFFF"/>
            </a:solidFill>
          </p:spPr>
        </p:sp>
      </p:grpSp>
      <p:grpSp>
        <p:nvGrpSpPr>
          <p:cNvPr id="9" name="Group 9"/>
          <p:cNvGrpSpPr/>
          <p:nvPr/>
        </p:nvGrpSpPr>
        <p:grpSpPr>
          <a:xfrm>
            <a:off x="15282459" y="4787146"/>
            <a:ext cx="1287110" cy="392226"/>
            <a:chOff x="0" y="0"/>
            <a:chExt cx="1716146" cy="522968"/>
          </a:xfrm>
        </p:grpSpPr>
        <p:sp>
          <p:nvSpPr>
            <p:cNvPr id="10" name="Freeform 10"/>
            <p:cNvSpPr/>
            <p:nvPr/>
          </p:nvSpPr>
          <p:spPr>
            <a:xfrm>
              <a:off x="203708" y="252222"/>
              <a:ext cx="270510" cy="270637"/>
            </a:xfrm>
            <a:custGeom>
              <a:avLst/>
              <a:gdLst/>
              <a:ahLst/>
              <a:cxnLst/>
              <a:rect l="l" t="t" r="r" b="b"/>
              <a:pathLst>
                <a:path w="270510" h="270637">
                  <a:moveTo>
                    <a:pt x="270510" y="101981"/>
                  </a:moveTo>
                  <a:lnTo>
                    <a:pt x="168529" y="101981"/>
                  </a:lnTo>
                  <a:lnTo>
                    <a:pt x="168529" y="0"/>
                  </a:lnTo>
                  <a:lnTo>
                    <a:pt x="0" y="0"/>
                  </a:lnTo>
                  <a:lnTo>
                    <a:pt x="0" y="168529"/>
                  </a:lnTo>
                  <a:lnTo>
                    <a:pt x="102108" y="168529"/>
                  </a:lnTo>
                  <a:lnTo>
                    <a:pt x="102108" y="270637"/>
                  </a:lnTo>
                  <a:lnTo>
                    <a:pt x="270510" y="270637"/>
                  </a:lnTo>
                  <a:lnTo>
                    <a:pt x="270510" y="101981"/>
                  </a:lnTo>
                  <a:close/>
                </a:path>
              </a:pathLst>
            </a:custGeom>
            <a:solidFill>
              <a:srgbClr val="E0E0E0"/>
            </a:solidFill>
          </p:spPr>
        </p:sp>
        <p:sp>
          <p:nvSpPr>
            <p:cNvPr id="11" name="Freeform 11"/>
            <p:cNvSpPr/>
            <p:nvPr/>
          </p:nvSpPr>
          <p:spPr>
            <a:xfrm>
              <a:off x="0" y="0"/>
              <a:ext cx="1715770" cy="143002"/>
            </a:xfrm>
            <a:custGeom>
              <a:avLst/>
              <a:gdLst/>
              <a:ahLst/>
              <a:cxnLst/>
              <a:rect l="l" t="t" r="r" b="b"/>
              <a:pathLst>
                <a:path w="1715770" h="143002">
                  <a:moveTo>
                    <a:pt x="1715770" y="0"/>
                  </a:moveTo>
                  <a:lnTo>
                    <a:pt x="0" y="0"/>
                  </a:lnTo>
                  <a:lnTo>
                    <a:pt x="0" y="143002"/>
                  </a:lnTo>
                  <a:lnTo>
                    <a:pt x="1715770" y="143002"/>
                  </a:lnTo>
                  <a:lnTo>
                    <a:pt x="1715770" y="0"/>
                  </a:lnTo>
                  <a:close/>
                </a:path>
              </a:pathLst>
            </a:custGeom>
            <a:solidFill>
              <a:srgbClr val="E0E0E0"/>
            </a:solidFill>
          </p:spPr>
        </p:sp>
      </p:grpSp>
      <p:sp>
        <p:nvSpPr>
          <p:cNvPr id="12" name="Freeform 12"/>
          <p:cNvSpPr/>
          <p:nvPr/>
        </p:nvSpPr>
        <p:spPr>
          <a:xfrm>
            <a:off x="15736502" y="4976261"/>
            <a:ext cx="206141" cy="203504"/>
          </a:xfrm>
          <a:custGeom>
            <a:avLst/>
            <a:gdLst/>
            <a:ahLst/>
            <a:cxnLst/>
            <a:rect l="l" t="t" r="r" b="b"/>
            <a:pathLst>
              <a:path w="206141" h="203504">
                <a:moveTo>
                  <a:pt x="0" y="0"/>
                </a:moveTo>
                <a:lnTo>
                  <a:pt x="206141" y="0"/>
                </a:lnTo>
                <a:lnTo>
                  <a:pt x="206141" y="203504"/>
                </a:lnTo>
                <a:lnTo>
                  <a:pt x="0" y="203504"/>
                </a:lnTo>
                <a:lnTo>
                  <a:pt x="0" y="0"/>
                </a:lnTo>
                <a:close/>
              </a:path>
            </a:pathLst>
          </a:custGeom>
          <a:blipFill>
            <a:blip r:embed="rId7"/>
            <a:stretch>
              <a:fillRect t="-647" b="-647"/>
            </a:stretch>
          </a:blipFill>
        </p:spPr>
      </p:sp>
      <p:sp>
        <p:nvSpPr>
          <p:cNvPr id="13" name="Freeform 13"/>
          <p:cNvSpPr/>
          <p:nvPr/>
        </p:nvSpPr>
        <p:spPr>
          <a:xfrm>
            <a:off x="16016010" y="4973574"/>
            <a:ext cx="208299" cy="206191"/>
          </a:xfrm>
          <a:custGeom>
            <a:avLst/>
            <a:gdLst/>
            <a:ahLst/>
            <a:cxnLst/>
            <a:rect l="l" t="t" r="r" b="b"/>
            <a:pathLst>
              <a:path w="208299" h="206191">
                <a:moveTo>
                  <a:pt x="0" y="0"/>
                </a:moveTo>
                <a:lnTo>
                  <a:pt x="208299" y="0"/>
                </a:lnTo>
                <a:lnTo>
                  <a:pt x="208299" y="206190"/>
                </a:lnTo>
                <a:lnTo>
                  <a:pt x="0" y="206190"/>
                </a:lnTo>
                <a:lnTo>
                  <a:pt x="0" y="0"/>
                </a:lnTo>
                <a:close/>
              </a:path>
            </a:pathLst>
          </a:custGeom>
          <a:blipFill>
            <a:blip r:embed="rId8"/>
            <a:stretch>
              <a:fillRect t="-1685" b="-1685"/>
            </a:stretch>
          </a:blipFill>
        </p:spPr>
      </p:sp>
      <p:grpSp>
        <p:nvGrpSpPr>
          <p:cNvPr id="14" name="Group 14"/>
          <p:cNvGrpSpPr/>
          <p:nvPr/>
        </p:nvGrpSpPr>
        <p:grpSpPr>
          <a:xfrm>
            <a:off x="16276098" y="4976265"/>
            <a:ext cx="203094" cy="203094"/>
            <a:chOff x="0" y="0"/>
            <a:chExt cx="270792" cy="270792"/>
          </a:xfrm>
        </p:grpSpPr>
        <p:sp>
          <p:nvSpPr>
            <p:cNvPr id="15" name="Freeform 15"/>
            <p:cNvSpPr/>
            <p:nvPr/>
          </p:nvSpPr>
          <p:spPr>
            <a:xfrm>
              <a:off x="0" y="0"/>
              <a:ext cx="270383" cy="270637"/>
            </a:xfrm>
            <a:custGeom>
              <a:avLst/>
              <a:gdLst/>
              <a:ahLst/>
              <a:cxnLst/>
              <a:rect l="l" t="t" r="r" b="b"/>
              <a:pathLst>
                <a:path w="270383" h="270637">
                  <a:moveTo>
                    <a:pt x="270383" y="102108"/>
                  </a:moveTo>
                  <a:lnTo>
                    <a:pt x="168529" y="102108"/>
                  </a:lnTo>
                  <a:lnTo>
                    <a:pt x="168529" y="0"/>
                  </a:lnTo>
                  <a:lnTo>
                    <a:pt x="0" y="0"/>
                  </a:lnTo>
                  <a:lnTo>
                    <a:pt x="0" y="168529"/>
                  </a:lnTo>
                  <a:lnTo>
                    <a:pt x="101854" y="168529"/>
                  </a:lnTo>
                  <a:lnTo>
                    <a:pt x="101854" y="270637"/>
                  </a:lnTo>
                  <a:lnTo>
                    <a:pt x="270383" y="270637"/>
                  </a:lnTo>
                  <a:lnTo>
                    <a:pt x="270383" y="102108"/>
                  </a:lnTo>
                  <a:close/>
                </a:path>
              </a:pathLst>
            </a:custGeom>
            <a:solidFill>
              <a:srgbClr val="E0E0E0"/>
            </a:solidFill>
          </p:spPr>
        </p:sp>
      </p:grpSp>
      <p:grpSp>
        <p:nvGrpSpPr>
          <p:cNvPr id="16" name="Group 16"/>
          <p:cNvGrpSpPr/>
          <p:nvPr/>
        </p:nvGrpSpPr>
        <p:grpSpPr>
          <a:xfrm>
            <a:off x="16352512" y="5052832"/>
            <a:ext cx="50139" cy="50139"/>
            <a:chOff x="0" y="0"/>
            <a:chExt cx="66852" cy="66852"/>
          </a:xfrm>
        </p:grpSpPr>
        <p:sp>
          <p:nvSpPr>
            <p:cNvPr id="17" name="Freeform 17"/>
            <p:cNvSpPr/>
            <p:nvPr/>
          </p:nvSpPr>
          <p:spPr>
            <a:xfrm>
              <a:off x="0" y="0"/>
              <a:ext cx="66421" cy="66548"/>
            </a:xfrm>
            <a:custGeom>
              <a:avLst/>
              <a:gdLst/>
              <a:ahLst/>
              <a:cxnLst/>
              <a:rect l="l" t="t" r="r" b="b"/>
              <a:pathLst>
                <a:path w="66421" h="66548">
                  <a:moveTo>
                    <a:pt x="66421" y="0"/>
                  </a:moveTo>
                  <a:lnTo>
                    <a:pt x="0" y="0"/>
                  </a:lnTo>
                  <a:lnTo>
                    <a:pt x="0" y="66548"/>
                  </a:lnTo>
                  <a:lnTo>
                    <a:pt x="66421" y="66548"/>
                  </a:lnTo>
                  <a:lnTo>
                    <a:pt x="66421" y="0"/>
                  </a:lnTo>
                  <a:close/>
                </a:path>
              </a:pathLst>
            </a:custGeom>
            <a:solidFill>
              <a:srgbClr val="FAFAFA"/>
            </a:solidFill>
          </p:spPr>
        </p:sp>
      </p:grpSp>
      <p:sp>
        <p:nvSpPr>
          <p:cNvPr id="18" name="Freeform 18"/>
          <p:cNvSpPr/>
          <p:nvPr/>
        </p:nvSpPr>
        <p:spPr>
          <a:xfrm>
            <a:off x="15279921" y="4784214"/>
            <a:ext cx="1291552" cy="506466"/>
          </a:xfrm>
          <a:custGeom>
            <a:avLst/>
            <a:gdLst/>
            <a:ahLst/>
            <a:cxnLst/>
            <a:rect l="l" t="t" r="r" b="b"/>
            <a:pathLst>
              <a:path w="1291552" h="506466">
                <a:moveTo>
                  <a:pt x="0" y="0"/>
                </a:moveTo>
                <a:lnTo>
                  <a:pt x="1291552" y="0"/>
                </a:lnTo>
                <a:lnTo>
                  <a:pt x="1291552" y="506466"/>
                </a:lnTo>
                <a:lnTo>
                  <a:pt x="0" y="50646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19" name="Group 19"/>
          <p:cNvGrpSpPr/>
          <p:nvPr/>
        </p:nvGrpSpPr>
        <p:grpSpPr>
          <a:xfrm>
            <a:off x="11055599" y="5414111"/>
            <a:ext cx="1063071" cy="857438"/>
            <a:chOff x="0" y="0"/>
            <a:chExt cx="1417428" cy="1143251"/>
          </a:xfrm>
        </p:grpSpPr>
        <p:sp>
          <p:nvSpPr>
            <p:cNvPr id="20" name="Freeform 20"/>
            <p:cNvSpPr/>
            <p:nvPr/>
          </p:nvSpPr>
          <p:spPr>
            <a:xfrm>
              <a:off x="0" y="0"/>
              <a:ext cx="1416939" cy="1142492"/>
            </a:xfrm>
            <a:custGeom>
              <a:avLst/>
              <a:gdLst/>
              <a:ahLst/>
              <a:cxnLst/>
              <a:rect l="l" t="t" r="r" b="b"/>
              <a:pathLst>
                <a:path w="1416939" h="1142492">
                  <a:moveTo>
                    <a:pt x="1397254" y="0"/>
                  </a:moveTo>
                  <a:lnTo>
                    <a:pt x="0" y="24638"/>
                  </a:lnTo>
                  <a:lnTo>
                    <a:pt x="19685" y="1142492"/>
                  </a:lnTo>
                  <a:lnTo>
                    <a:pt x="1416939" y="1117854"/>
                  </a:lnTo>
                  <a:lnTo>
                    <a:pt x="1397254" y="0"/>
                  </a:lnTo>
                  <a:close/>
                </a:path>
              </a:pathLst>
            </a:custGeom>
            <a:solidFill>
              <a:srgbClr val="FAFAFA"/>
            </a:solidFill>
          </p:spPr>
        </p:sp>
      </p:grpSp>
      <p:sp>
        <p:nvSpPr>
          <p:cNvPr id="21" name="Freeform 21"/>
          <p:cNvSpPr/>
          <p:nvPr/>
        </p:nvSpPr>
        <p:spPr>
          <a:xfrm>
            <a:off x="11053022" y="5414238"/>
            <a:ext cx="1068149" cy="860612"/>
          </a:xfrm>
          <a:custGeom>
            <a:avLst/>
            <a:gdLst/>
            <a:ahLst/>
            <a:cxnLst/>
            <a:rect l="l" t="t" r="r" b="b"/>
            <a:pathLst>
              <a:path w="1068149" h="860612">
                <a:moveTo>
                  <a:pt x="0" y="0"/>
                </a:moveTo>
                <a:lnTo>
                  <a:pt x="1068149" y="0"/>
                </a:lnTo>
                <a:lnTo>
                  <a:pt x="1068149" y="860612"/>
                </a:lnTo>
                <a:lnTo>
                  <a:pt x="0" y="86061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22" name="Group 22"/>
          <p:cNvGrpSpPr/>
          <p:nvPr/>
        </p:nvGrpSpPr>
        <p:grpSpPr>
          <a:xfrm>
            <a:off x="11092600" y="5467550"/>
            <a:ext cx="987546" cy="750179"/>
            <a:chOff x="0" y="0"/>
            <a:chExt cx="1316728" cy="1000239"/>
          </a:xfrm>
        </p:grpSpPr>
        <p:sp>
          <p:nvSpPr>
            <p:cNvPr id="23" name="Freeform 23"/>
            <p:cNvSpPr/>
            <p:nvPr/>
          </p:nvSpPr>
          <p:spPr>
            <a:xfrm>
              <a:off x="0" y="0"/>
              <a:ext cx="1316355" cy="999998"/>
            </a:xfrm>
            <a:custGeom>
              <a:avLst/>
              <a:gdLst/>
              <a:ahLst/>
              <a:cxnLst/>
              <a:rect l="l" t="t" r="r" b="b"/>
              <a:pathLst>
                <a:path w="1316355" h="999998">
                  <a:moveTo>
                    <a:pt x="1299210" y="0"/>
                  </a:moveTo>
                  <a:lnTo>
                    <a:pt x="0" y="22860"/>
                  </a:lnTo>
                  <a:lnTo>
                    <a:pt x="17272" y="999998"/>
                  </a:lnTo>
                  <a:lnTo>
                    <a:pt x="1316355" y="977138"/>
                  </a:lnTo>
                  <a:lnTo>
                    <a:pt x="1299210" y="0"/>
                  </a:lnTo>
                  <a:close/>
                </a:path>
              </a:pathLst>
            </a:custGeom>
            <a:solidFill>
              <a:srgbClr val="EBEBEB"/>
            </a:solidFill>
          </p:spPr>
        </p:sp>
      </p:grpSp>
      <p:grpSp>
        <p:nvGrpSpPr>
          <p:cNvPr id="24" name="Group 24"/>
          <p:cNvGrpSpPr/>
          <p:nvPr/>
        </p:nvGrpSpPr>
        <p:grpSpPr>
          <a:xfrm>
            <a:off x="11105534" y="5756122"/>
            <a:ext cx="974852" cy="462039"/>
            <a:chOff x="0" y="0"/>
            <a:chExt cx="1299803" cy="616052"/>
          </a:xfrm>
        </p:grpSpPr>
        <p:sp>
          <p:nvSpPr>
            <p:cNvPr id="25" name="Freeform 25"/>
            <p:cNvSpPr/>
            <p:nvPr/>
          </p:nvSpPr>
          <p:spPr>
            <a:xfrm>
              <a:off x="0" y="0"/>
              <a:ext cx="1299083" cy="615315"/>
            </a:xfrm>
            <a:custGeom>
              <a:avLst/>
              <a:gdLst/>
              <a:ahLst/>
              <a:cxnLst/>
              <a:rect l="l" t="t" r="r" b="b"/>
              <a:pathLst>
                <a:path w="1299083" h="615315">
                  <a:moveTo>
                    <a:pt x="442976" y="0"/>
                  </a:moveTo>
                  <a:lnTo>
                    <a:pt x="0" y="615315"/>
                  </a:lnTo>
                  <a:lnTo>
                    <a:pt x="1299083" y="592455"/>
                  </a:lnTo>
                  <a:lnTo>
                    <a:pt x="917956" y="168529"/>
                  </a:lnTo>
                  <a:lnTo>
                    <a:pt x="730758" y="375031"/>
                  </a:lnTo>
                  <a:lnTo>
                    <a:pt x="442976" y="0"/>
                  </a:lnTo>
                  <a:close/>
                </a:path>
              </a:pathLst>
            </a:custGeom>
            <a:solidFill>
              <a:srgbClr val="E0E0E0"/>
            </a:solidFill>
          </p:spPr>
        </p:sp>
      </p:grpSp>
      <p:sp>
        <p:nvSpPr>
          <p:cNvPr id="26" name="Freeform 26"/>
          <p:cNvSpPr/>
          <p:nvPr/>
        </p:nvSpPr>
        <p:spPr>
          <a:xfrm>
            <a:off x="11583593" y="5619477"/>
            <a:ext cx="153678" cy="153780"/>
          </a:xfrm>
          <a:custGeom>
            <a:avLst/>
            <a:gdLst/>
            <a:ahLst/>
            <a:cxnLst/>
            <a:rect l="l" t="t" r="r" b="b"/>
            <a:pathLst>
              <a:path w="153678" h="153780">
                <a:moveTo>
                  <a:pt x="0" y="0"/>
                </a:moveTo>
                <a:lnTo>
                  <a:pt x="153678" y="0"/>
                </a:lnTo>
                <a:lnTo>
                  <a:pt x="153678" y="153780"/>
                </a:lnTo>
                <a:lnTo>
                  <a:pt x="0" y="153780"/>
                </a:lnTo>
                <a:lnTo>
                  <a:pt x="0" y="0"/>
                </a:lnTo>
                <a:close/>
              </a:path>
            </a:pathLst>
          </a:custGeom>
          <a:blipFill>
            <a:blip r:embed="rId13"/>
            <a:stretch>
              <a:fillRect l="-33" r="-33"/>
            </a:stretch>
          </a:blipFill>
        </p:spPr>
      </p:sp>
      <p:grpSp>
        <p:nvGrpSpPr>
          <p:cNvPr id="27" name="Group 27"/>
          <p:cNvGrpSpPr/>
          <p:nvPr/>
        </p:nvGrpSpPr>
        <p:grpSpPr>
          <a:xfrm>
            <a:off x="11536247" y="4720544"/>
            <a:ext cx="1771997" cy="1513052"/>
            <a:chOff x="0" y="0"/>
            <a:chExt cx="2362663" cy="2017403"/>
          </a:xfrm>
        </p:grpSpPr>
        <p:sp>
          <p:nvSpPr>
            <p:cNvPr id="28" name="Freeform 28"/>
            <p:cNvSpPr/>
            <p:nvPr/>
          </p:nvSpPr>
          <p:spPr>
            <a:xfrm>
              <a:off x="0" y="0"/>
              <a:ext cx="2362454" cy="2016760"/>
            </a:xfrm>
            <a:custGeom>
              <a:avLst/>
              <a:gdLst/>
              <a:ahLst/>
              <a:cxnLst/>
              <a:rect l="l" t="t" r="r" b="b"/>
              <a:pathLst>
                <a:path w="2362454" h="2016760">
                  <a:moveTo>
                    <a:pt x="280162" y="0"/>
                  </a:moveTo>
                  <a:lnTo>
                    <a:pt x="0" y="1666113"/>
                  </a:lnTo>
                  <a:lnTo>
                    <a:pt x="2082419" y="2016760"/>
                  </a:lnTo>
                  <a:lnTo>
                    <a:pt x="2362454" y="350647"/>
                  </a:lnTo>
                  <a:lnTo>
                    <a:pt x="280162" y="0"/>
                  </a:lnTo>
                  <a:close/>
                </a:path>
              </a:pathLst>
            </a:custGeom>
            <a:solidFill>
              <a:srgbClr val="FAFAFA"/>
            </a:solidFill>
          </p:spPr>
        </p:sp>
      </p:grpSp>
      <p:sp>
        <p:nvSpPr>
          <p:cNvPr id="29" name="Freeform 29"/>
          <p:cNvSpPr/>
          <p:nvPr/>
        </p:nvSpPr>
        <p:spPr>
          <a:xfrm>
            <a:off x="11531029" y="4715949"/>
            <a:ext cx="1778344" cy="1521937"/>
          </a:xfrm>
          <a:custGeom>
            <a:avLst/>
            <a:gdLst/>
            <a:ahLst/>
            <a:cxnLst/>
            <a:rect l="l" t="t" r="r" b="b"/>
            <a:pathLst>
              <a:path w="1778344" h="1521937">
                <a:moveTo>
                  <a:pt x="0" y="0"/>
                </a:moveTo>
                <a:lnTo>
                  <a:pt x="1778344" y="0"/>
                </a:lnTo>
                <a:lnTo>
                  <a:pt x="1778344" y="1521937"/>
                </a:lnTo>
                <a:lnTo>
                  <a:pt x="0" y="152193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30" name="Group 30"/>
          <p:cNvGrpSpPr/>
          <p:nvPr/>
        </p:nvGrpSpPr>
        <p:grpSpPr>
          <a:xfrm>
            <a:off x="11603369" y="4808256"/>
            <a:ext cx="1636178" cy="1336614"/>
            <a:chOff x="0" y="0"/>
            <a:chExt cx="2181570" cy="1782152"/>
          </a:xfrm>
        </p:grpSpPr>
        <p:sp>
          <p:nvSpPr>
            <p:cNvPr id="31" name="Freeform 31"/>
            <p:cNvSpPr/>
            <p:nvPr/>
          </p:nvSpPr>
          <p:spPr>
            <a:xfrm>
              <a:off x="0" y="0"/>
              <a:ext cx="2180971" cy="1782191"/>
            </a:xfrm>
            <a:custGeom>
              <a:avLst/>
              <a:gdLst/>
              <a:ahLst/>
              <a:cxnLst/>
              <a:rect l="l" t="t" r="r" b="b"/>
              <a:pathLst>
                <a:path w="2180971" h="1782191">
                  <a:moveTo>
                    <a:pt x="244856" y="0"/>
                  </a:moveTo>
                  <a:lnTo>
                    <a:pt x="0" y="1456182"/>
                  </a:lnTo>
                  <a:lnTo>
                    <a:pt x="1935988" y="1782191"/>
                  </a:lnTo>
                  <a:lnTo>
                    <a:pt x="2180971" y="326009"/>
                  </a:lnTo>
                  <a:lnTo>
                    <a:pt x="244856" y="0"/>
                  </a:lnTo>
                  <a:close/>
                </a:path>
              </a:pathLst>
            </a:custGeom>
            <a:solidFill>
              <a:srgbClr val="EBEBEB"/>
            </a:solidFill>
          </p:spPr>
        </p:sp>
      </p:grpSp>
      <p:grpSp>
        <p:nvGrpSpPr>
          <p:cNvPr id="32" name="Group 32"/>
          <p:cNvGrpSpPr/>
          <p:nvPr/>
        </p:nvGrpSpPr>
        <p:grpSpPr>
          <a:xfrm>
            <a:off x="11603395" y="5306941"/>
            <a:ext cx="1452124" cy="838398"/>
            <a:chOff x="0" y="0"/>
            <a:chExt cx="1936165" cy="1117864"/>
          </a:xfrm>
        </p:grpSpPr>
        <p:sp>
          <p:nvSpPr>
            <p:cNvPr id="33" name="Freeform 33"/>
            <p:cNvSpPr/>
            <p:nvPr/>
          </p:nvSpPr>
          <p:spPr>
            <a:xfrm>
              <a:off x="0" y="0"/>
              <a:ext cx="1935988" cy="1117219"/>
            </a:xfrm>
            <a:custGeom>
              <a:avLst/>
              <a:gdLst/>
              <a:ahLst/>
              <a:cxnLst/>
              <a:rect l="l" t="t" r="r" b="b"/>
              <a:pathLst>
                <a:path w="1935988" h="1117219">
                  <a:moveTo>
                    <a:pt x="828421" y="0"/>
                  </a:moveTo>
                  <a:lnTo>
                    <a:pt x="0" y="791210"/>
                  </a:lnTo>
                  <a:lnTo>
                    <a:pt x="1935988" y="1117219"/>
                  </a:lnTo>
                  <a:lnTo>
                    <a:pt x="1487043" y="381889"/>
                  </a:lnTo>
                  <a:lnTo>
                    <a:pt x="1152017" y="636778"/>
                  </a:lnTo>
                  <a:lnTo>
                    <a:pt x="828421" y="0"/>
                  </a:lnTo>
                  <a:close/>
                </a:path>
              </a:pathLst>
            </a:custGeom>
            <a:solidFill>
              <a:srgbClr val="E0E0E0"/>
            </a:solidFill>
          </p:spPr>
        </p:sp>
      </p:grpSp>
      <p:sp>
        <p:nvSpPr>
          <p:cNvPr id="34" name="Freeform 34"/>
          <p:cNvSpPr/>
          <p:nvPr/>
        </p:nvSpPr>
        <p:spPr>
          <a:xfrm>
            <a:off x="12455896" y="5163112"/>
            <a:ext cx="232073" cy="232250"/>
          </a:xfrm>
          <a:custGeom>
            <a:avLst/>
            <a:gdLst/>
            <a:ahLst/>
            <a:cxnLst/>
            <a:rect l="l" t="t" r="r" b="b"/>
            <a:pathLst>
              <a:path w="232073" h="232250">
                <a:moveTo>
                  <a:pt x="0" y="0"/>
                </a:moveTo>
                <a:lnTo>
                  <a:pt x="232073" y="0"/>
                </a:lnTo>
                <a:lnTo>
                  <a:pt x="232073" y="232250"/>
                </a:lnTo>
                <a:lnTo>
                  <a:pt x="0" y="232250"/>
                </a:lnTo>
                <a:lnTo>
                  <a:pt x="0" y="0"/>
                </a:lnTo>
                <a:close/>
              </a:path>
            </a:pathLst>
          </a:custGeom>
          <a:blipFill>
            <a:blip r:embed="rId16"/>
            <a:stretch>
              <a:fillRect l="-38" r="-38"/>
            </a:stretch>
          </a:blipFill>
        </p:spPr>
      </p:sp>
      <p:grpSp>
        <p:nvGrpSpPr>
          <p:cNvPr id="35" name="Group 35"/>
          <p:cNvGrpSpPr/>
          <p:nvPr/>
        </p:nvGrpSpPr>
        <p:grpSpPr>
          <a:xfrm>
            <a:off x="16974360" y="8499061"/>
            <a:ext cx="1304246" cy="416342"/>
            <a:chOff x="0" y="0"/>
            <a:chExt cx="1738994" cy="555123"/>
          </a:xfrm>
        </p:grpSpPr>
        <p:sp>
          <p:nvSpPr>
            <p:cNvPr id="36" name="Freeform 36"/>
            <p:cNvSpPr/>
            <p:nvPr/>
          </p:nvSpPr>
          <p:spPr>
            <a:xfrm>
              <a:off x="0" y="0"/>
              <a:ext cx="1738884" cy="554736"/>
            </a:xfrm>
            <a:custGeom>
              <a:avLst/>
              <a:gdLst/>
              <a:ahLst/>
              <a:cxnLst/>
              <a:rect l="l" t="t" r="r" b="b"/>
              <a:pathLst>
                <a:path w="1738884" h="554736">
                  <a:moveTo>
                    <a:pt x="0" y="554736"/>
                  </a:moveTo>
                  <a:lnTo>
                    <a:pt x="1738884" y="554736"/>
                  </a:lnTo>
                  <a:lnTo>
                    <a:pt x="1738884" y="0"/>
                  </a:lnTo>
                  <a:lnTo>
                    <a:pt x="0" y="0"/>
                  </a:lnTo>
                  <a:lnTo>
                    <a:pt x="0" y="554736"/>
                  </a:lnTo>
                  <a:close/>
                </a:path>
              </a:pathLst>
            </a:custGeom>
            <a:solidFill>
              <a:srgbClr val="FFFFFF"/>
            </a:solidFill>
          </p:spPr>
        </p:sp>
      </p:grpSp>
      <p:grpSp>
        <p:nvGrpSpPr>
          <p:cNvPr id="37" name="Group 37"/>
          <p:cNvGrpSpPr/>
          <p:nvPr/>
        </p:nvGrpSpPr>
        <p:grpSpPr>
          <a:xfrm>
            <a:off x="16974360" y="8385546"/>
            <a:ext cx="1304246" cy="113605"/>
            <a:chOff x="0" y="0"/>
            <a:chExt cx="1738994" cy="151473"/>
          </a:xfrm>
        </p:grpSpPr>
        <p:sp>
          <p:nvSpPr>
            <p:cNvPr id="38" name="Freeform 38"/>
            <p:cNvSpPr/>
            <p:nvPr/>
          </p:nvSpPr>
          <p:spPr>
            <a:xfrm>
              <a:off x="0" y="0"/>
              <a:ext cx="1738884" cy="151384"/>
            </a:xfrm>
            <a:custGeom>
              <a:avLst/>
              <a:gdLst/>
              <a:ahLst/>
              <a:cxnLst/>
              <a:rect l="l" t="t" r="r" b="b"/>
              <a:pathLst>
                <a:path w="1738884" h="151384">
                  <a:moveTo>
                    <a:pt x="0" y="151384"/>
                  </a:moveTo>
                  <a:lnTo>
                    <a:pt x="1738884" y="151384"/>
                  </a:lnTo>
                  <a:lnTo>
                    <a:pt x="1738884" y="0"/>
                  </a:lnTo>
                  <a:lnTo>
                    <a:pt x="0" y="0"/>
                  </a:lnTo>
                  <a:lnTo>
                    <a:pt x="0" y="151384"/>
                  </a:lnTo>
                  <a:close/>
                </a:path>
              </a:pathLst>
            </a:custGeom>
            <a:solidFill>
              <a:srgbClr val="EBEBEB"/>
            </a:solidFill>
          </p:spPr>
        </p:sp>
      </p:grpSp>
      <p:sp>
        <p:nvSpPr>
          <p:cNvPr id="39" name="Freeform 39"/>
          <p:cNvSpPr/>
          <p:nvPr/>
        </p:nvSpPr>
        <p:spPr>
          <a:xfrm>
            <a:off x="17047348" y="8636353"/>
            <a:ext cx="141912" cy="140338"/>
          </a:xfrm>
          <a:custGeom>
            <a:avLst/>
            <a:gdLst/>
            <a:ahLst/>
            <a:cxnLst/>
            <a:rect l="l" t="t" r="r" b="b"/>
            <a:pathLst>
              <a:path w="141912" h="140338">
                <a:moveTo>
                  <a:pt x="0" y="0"/>
                </a:moveTo>
                <a:lnTo>
                  <a:pt x="141912" y="0"/>
                </a:lnTo>
                <a:lnTo>
                  <a:pt x="141912" y="140338"/>
                </a:lnTo>
                <a:lnTo>
                  <a:pt x="0" y="140338"/>
                </a:lnTo>
                <a:lnTo>
                  <a:pt x="0" y="0"/>
                </a:lnTo>
                <a:close/>
              </a:path>
            </a:pathLst>
          </a:custGeom>
          <a:blipFill>
            <a:blip r:embed="rId17"/>
            <a:stretch>
              <a:fillRect l="-1150" r="-1150"/>
            </a:stretch>
          </a:blipFill>
        </p:spPr>
      </p:sp>
      <p:sp>
        <p:nvSpPr>
          <p:cNvPr id="40" name="Freeform 40"/>
          <p:cNvSpPr/>
          <p:nvPr/>
        </p:nvSpPr>
        <p:spPr>
          <a:xfrm>
            <a:off x="16972191" y="8381293"/>
            <a:ext cx="1306784" cy="535661"/>
          </a:xfrm>
          <a:custGeom>
            <a:avLst/>
            <a:gdLst/>
            <a:ahLst/>
            <a:cxnLst/>
            <a:rect l="l" t="t" r="r" b="b"/>
            <a:pathLst>
              <a:path w="1306784" h="535661">
                <a:moveTo>
                  <a:pt x="0" y="0"/>
                </a:moveTo>
                <a:lnTo>
                  <a:pt x="1306785" y="0"/>
                </a:lnTo>
                <a:lnTo>
                  <a:pt x="1306785" y="535661"/>
                </a:lnTo>
                <a:lnTo>
                  <a:pt x="0" y="53566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41" name="Freeform 41"/>
          <p:cNvSpPr/>
          <p:nvPr/>
        </p:nvSpPr>
        <p:spPr>
          <a:xfrm>
            <a:off x="14141957" y="4912126"/>
            <a:ext cx="365570" cy="397938"/>
          </a:xfrm>
          <a:custGeom>
            <a:avLst/>
            <a:gdLst/>
            <a:ahLst/>
            <a:cxnLst/>
            <a:rect l="l" t="t" r="r" b="b"/>
            <a:pathLst>
              <a:path w="365570" h="397938">
                <a:moveTo>
                  <a:pt x="0" y="0"/>
                </a:moveTo>
                <a:lnTo>
                  <a:pt x="365570" y="0"/>
                </a:lnTo>
                <a:lnTo>
                  <a:pt x="365570" y="397937"/>
                </a:lnTo>
                <a:lnTo>
                  <a:pt x="0" y="397937"/>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42" name="Freeform 42"/>
          <p:cNvSpPr/>
          <p:nvPr/>
        </p:nvSpPr>
        <p:spPr>
          <a:xfrm>
            <a:off x="10738182" y="6803339"/>
            <a:ext cx="825519" cy="932557"/>
          </a:xfrm>
          <a:custGeom>
            <a:avLst/>
            <a:gdLst/>
            <a:ahLst/>
            <a:cxnLst/>
            <a:rect l="l" t="t" r="r" b="b"/>
            <a:pathLst>
              <a:path w="825519" h="932557">
                <a:moveTo>
                  <a:pt x="0" y="0"/>
                </a:moveTo>
                <a:lnTo>
                  <a:pt x="825519" y="0"/>
                </a:lnTo>
                <a:lnTo>
                  <a:pt x="825519" y="932557"/>
                </a:lnTo>
                <a:lnTo>
                  <a:pt x="0" y="932557"/>
                </a:lnTo>
                <a:lnTo>
                  <a:pt x="0" y="0"/>
                </a:lnTo>
                <a:close/>
              </a:path>
            </a:pathLst>
          </a:custGeom>
          <a:blipFill>
            <a:blip r:embed="rId22"/>
            <a:stretch>
              <a:fillRect t="-145" b="-145"/>
            </a:stretch>
          </a:blipFill>
        </p:spPr>
      </p:sp>
      <p:sp>
        <p:nvSpPr>
          <p:cNvPr id="43" name="Freeform 43"/>
          <p:cNvSpPr/>
          <p:nvPr/>
        </p:nvSpPr>
        <p:spPr>
          <a:xfrm>
            <a:off x="17250824" y="5195569"/>
            <a:ext cx="860612" cy="818089"/>
          </a:xfrm>
          <a:custGeom>
            <a:avLst/>
            <a:gdLst/>
            <a:ahLst/>
            <a:cxnLst/>
            <a:rect l="l" t="t" r="r" b="b"/>
            <a:pathLst>
              <a:path w="860612" h="818089">
                <a:moveTo>
                  <a:pt x="0" y="0"/>
                </a:moveTo>
                <a:lnTo>
                  <a:pt x="860612" y="0"/>
                </a:lnTo>
                <a:lnTo>
                  <a:pt x="860612" y="818089"/>
                </a:lnTo>
                <a:lnTo>
                  <a:pt x="0" y="818089"/>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44" name="Freeform 44"/>
          <p:cNvSpPr/>
          <p:nvPr/>
        </p:nvSpPr>
        <p:spPr>
          <a:xfrm>
            <a:off x="16521968" y="6645243"/>
            <a:ext cx="1745450" cy="1326179"/>
          </a:xfrm>
          <a:custGeom>
            <a:avLst/>
            <a:gdLst/>
            <a:ahLst/>
            <a:cxnLst/>
            <a:rect l="l" t="t" r="r" b="b"/>
            <a:pathLst>
              <a:path w="1745450" h="1326179">
                <a:moveTo>
                  <a:pt x="0" y="0"/>
                </a:moveTo>
                <a:lnTo>
                  <a:pt x="1745450" y="0"/>
                </a:lnTo>
                <a:lnTo>
                  <a:pt x="1745450" y="1326179"/>
                </a:lnTo>
                <a:lnTo>
                  <a:pt x="0" y="1326179"/>
                </a:lnTo>
                <a:lnTo>
                  <a:pt x="0" y="0"/>
                </a:lnTo>
                <a:close/>
              </a:path>
            </a:pathLst>
          </a:custGeom>
          <a:blipFill>
            <a:blip r:embed="rId25"/>
            <a:stretch>
              <a:fillRect t="-28" b="-28"/>
            </a:stretch>
          </a:blipFill>
        </p:spPr>
      </p:sp>
      <p:sp>
        <p:nvSpPr>
          <p:cNvPr id="45" name="Freeform 45"/>
          <p:cNvSpPr/>
          <p:nvPr/>
        </p:nvSpPr>
        <p:spPr>
          <a:xfrm>
            <a:off x="17815933" y="5717114"/>
            <a:ext cx="196874" cy="119724"/>
          </a:xfrm>
          <a:custGeom>
            <a:avLst/>
            <a:gdLst/>
            <a:ahLst/>
            <a:cxnLst/>
            <a:rect l="l" t="t" r="r" b="b"/>
            <a:pathLst>
              <a:path w="196874" h="119724">
                <a:moveTo>
                  <a:pt x="0" y="0"/>
                </a:moveTo>
                <a:lnTo>
                  <a:pt x="196874" y="0"/>
                </a:lnTo>
                <a:lnTo>
                  <a:pt x="196874" y="119724"/>
                </a:lnTo>
                <a:lnTo>
                  <a:pt x="0" y="119724"/>
                </a:lnTo>
                <a:lnTo>
                  <a:pt x="0" y="0"/>
                </a:lnTo>
                <a:close/>
              </a:path>
            </a:pathLst>
          </a:custGeom>
          <a:blipFill>
            <a:blip r:embed="rId26"/>
            <a:stretch>
              <a:fillRect t="-134" b="-134"/>
            </a:stretch>
          </a:blipFill>
        </p:spPr>
      </p:sp>
      <p:sp>
        <p:nvSpPr>
          <p:cNvPr id="46" name="Freeform 46"/>
          <p:cNvSpPr/>
          <p:nvPr/>
        </p:nvSpPr>
        <p:spPr>
          <a:xfrm>
            <a:off x="17512561" y="5305354"/>
            <a:ext cx="127569" cy="378898"/>
          </a:xfrm>
          <a:custGeom>
            <a:avLst/>
            <a:gdLst/>
            <a:ahLst/>
            <a:cxnLst/>
            <a:rect l="l" t="t" r="r" b="b"/>
            <a:pathLst>
              <a:path w="127569" h="378898">
                <a:moveTo>
                  <a:pt x="0" y="0"/>
                </a:moveTo>
                <a:lnTo>
                  <a:pt x="127568" y="0"/>
                </a:lnTo>
                <a:lnTo>
                  <a:pt x="127568" y="378897"/>
                </a:lnTo>
                <a:lnTo>
                  <a:pt x="0" y="378897"/>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47" name="Freeform 47"/>
          <p:cNvSpPr/>
          <p:nvPr/>
        </p:nvSpPr>
        <p:spPr>
          <a:xfrm>
            <a:off x="15132804" y="8837289"/>
            <a:ext cx="351607" cy="515352"/>
          </a:xfrm>
          <a:custGeom>
            <a:avLst/>
            <a:gdLst/>
            <a:ahLst/>
            <a:cxnLst/>
            <a:rect l="l" t="t" r="r" b="b"/>
            <a:pathLst>
              <a:path w="351607" h="515352">
                <a:moveTo>
                  <a:pt x="0" y="0"/>
                </a:moveTo>
                <a:lnTo>
                  <a:pt x="351607" y="0"/>
                </a:lnTo>
                <a:lnTo>
                  <a:pt x="351607" y="515352"/>
                </a:lnTo>
                <a:lnTo>
                  <a:pt x="0" y="515352"/>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grpSp>
        <p:nvGrpSpPr>
          <p:cNvPr id="48" name="Group 48"/>
          <p:cNvGrpSpPr/>
          <p:nvPr/>
        </p:nvGrpSpPr>
        <p:grpSpPr>
          <a:xfrm>
            <a:off x="14924760" y="9444628"/>
            <a:ext cx="197382" cy="340183"/>
            <a:chOff x="0" y="0"/>
            <a:chExt cx="263176" cy="453577"/>
          </a:xfrm>
        </p:grpSpPr>
        <p:sp>
          <p:nvSpPr>
            <p:cNvPr id="49" name="Freeform 49"/>
            <p:cNvSpPr/>
            <p:nvPr/>
          </p:nvSpPr>
          <p:spPr>
            <a:xfrm>
              <a:off x="0" y="0"/>
              <a:ext cx="262509" cy="452755"/>
            </a:xfrm>
            <a:custGeom>
              <a:avLst/>
              <a:gdLst/>
              <a:ahLst/>
              <a:cxnLst/>
              <a:rect l="l" t="t" r="r" b="b"/>
              <a:pathLst>
                <a:path w="262509" h="452755">
                  <a:moveTo>
                    <a:pt x="233045" y="0"/>
                  </a:moveTo>
                  <a:lnTo>
                    <a:pt x="34163" y="0"/>
                  </a:lnTo>
                  <a:lnTo>
                    <a:pt x="29591" y="0"/>
                  </a:lnTo>
                  <a:lnTo>
                    <a:pt x="25273" y="889"/>
                  </a:lnTo>
                  <a:lnTo>
                    <a:pt x="21209" y="2540"/>
                  </a:lnTo>
                  <a:lnTo>
                    <a:pt x="16891" y="4318"/>
                  </a:lnTo>
                  <a:lnTo>
                    <a:pt x="13208" y="6858"/>
                  </a:lnTo>
                  <a:lnTo>
                    <a:pt x="6731" y="13208"/>
                  </a:lnTo>
                  <a:lnTo>
                    <a:pt x="4318" y="16891"/>
                  </a:lnTo>
                  <a:lnTo>
                    <a:pt x="2667" y="21082"/>
                  </a:lnTo>
                  <a:lnTo>
                    <a:pt x="762" y="25273"/>
                  </a:lnTo>
                  <a:lnTo>
                    <a:pt x="0" y="29591"/>
                  </a:lnTo>
                  <a:lnTo>
                    <a:pt x="0" y="423164"/>
                  </a:lnTo>
                  <a:lnTo>
                    <a:pt x="889" y="427482"/>
                  </a:lnTo>
                  <a:lnTo>
                    <a:pt x="2794" y="431673"/>
                  </a:lnTo>
                  <a:lnTo>
                    <a:pt x="4445" y="435864"/>
                  </a:lnTo>
                  <a:lnTo>
                    <a:pt x="6858" y="439547"/>
                  </a:lnTo>
                  <a:lnTo>
                    <a:pt x="13335" y="445897"/>
                  </a:lnTo>
                  <a:lnTo>
                    <a:pt x="17018" y="448310"/>
                  </a:lnTo>
                  <a:lnTo>
                    <a:pt x="21209" y="450088"/>
                  </a:lnTo>
                  <a:lnTo>
                    <a:pt x="25273" y="451866"/>
                  </a:lnTo>
                  <a:lnTo>
                    <a:pt x="29718" y="452755"/>
                  </a:lnTo>
                  <a:lnTo>
                    <a:pt x="233045" y="452755"/>
                  </a:lnTo>
                  <a:lnTo>
                    <a:pt x="262509" y="423164"/>
                  </a:lnTo>
                  <a:lnTo>
                    <a:pt x="262509" y="29591"/>
                  </a:lnTo>
                  <a:lnTo>
                    <a:pt x="237236" y="889"/>
                  </a:lnTo>
                  <a:lnTo>
                    <a:pt x="233045" y="0"/>
                  </a:lnTo>
                  <a:close/>
                </a:path>
              </a:pathLst>
            </a:custGeom>
            <a:solidFill>
              <a:srgbClr val="FF725E"/>
            </a:solidFill>
          </p:spPr>
        </p:sp>
      </p:grpSp>
      <p:grpSp>
        <p:nvGrpSpPr>
          <p:cNvPr id="50" name="Group 50"/>
          <p:cNvGrpSpPr/>
          <p:nvPr/>
        </p:nvGrpSpPr>
        <p:grpSpPr>
          <a:xfrm>
            <a:off x="14958143" y="9384760"/>
            <a:ext cx="125665" cy="59659"/>
            <a:chOff x="0" y="0"/>
            <a:chExt cx="167553" cy="79545"/>
          </a:xfrm>
        </p:grpSpPr>
        <p:sp>
          <p:nvSpPr>
            <p:cNvPr id="51" name="Freeform 51"/>
            <p:cNvSpPr/>
            <p:nvPr/>
          </p:nvSpPr>
          <p:spPr>
            <a:xfrm>
              <a:off x="0" y="0"/>
              <a:ext cx="167386" cy="79502"/>
            </a:xfrm>
            <a:custGeom>
              <a:avLst/>
              <a:gdLst/>
              <a:ahLst/>
              <a:cxnLst/>
              <a:rect l="l" t="t" r="r" b="b"/>
              <a:pathLst>
                <a:path w="167386" h="79502">
                  <a:moveTo>
                    <a:pt x="112522" y="0"/>
                  </a:moveTo>
                  <a:lnTo>
                    <a:pt x="63246" y="0"/>
                  </a:lnTo>
                  <a:lnTo>
                    <a:pt x="54864" y="0"/>
                  </a:lnTo>
                  <a:lnTo>
                    <a:pt x="46736" y="1651"/>
                  </a:lnTo>
                  <a:lnTo>
                    <a:pt x="39116" y="4826"/>
                  </a:lnTo>
                  <a:lnTo>
                    <a:pt x="31369" y="8001"/>
                  </a:lnTo>
                  <a:lnTo>
                    <a:pt x="24638" y="12573"/>
                  </a:lnTo>
                  <a:lnTo>
                    <a:pt x="12700" y="24511"/>
                  </a:lnTo>
                  <a:lnTo>
                    <a:pt x="8128" y="31242"/>
                  </a:lnTo>
                  <a:lnTo>
                    <a:pt x="1651" y="46736"/>
                  </a:lnTo>
                  <a:lnTo>
                    <a:pt x="0" y="54864"/>
                  </a:lnTo>
                  <a:lnTo>
                    <a:pt x="0" y="79502"/>
                  </a:lnTo>
                  <a:lnTo>
                    <a:pt x="167386" y="79502"/>
                  </a:lnTo>
                  <a:lnTo>
                    <a:pt x="167386" y="54864"/>
                  </a:lnTo>
                  <a:lnTo>
                    <a:pt x="136017" y="8001"/>
                  </a:lnTo>
                  <a:lnTo>
                    <a:pt x="128270" y="4826"/>
                  </a:lnTo>
                  <a:lnTo>
                    <a:pt x="120650" y="1651"/>
                  </a:lnTo>
                  <a:lnTo>
                    <a:pt x="112522" y="0"/>
                  </a:lnTo>
                  <a:close/>
                </a:path>
              </a:pathLst>
            </a:custGeom>
            <a:solidFill>
              <a:srgbClr val="455A64"/>
            </a:solidFill>
          </p:spPr>
        </p:sp>
      </p:grpSp>
      <p:grpSp>
        <p:nvGrpSpPr>
          <p:cNvPr id="52" name="Group 52"/>
          <p:cNvGrpSpPr/>
          <p:nvPr/>
        </p:nvGrpSpPr>
        <p:grpSpPr>
          <a:xfrm>
            <a:off x="14924760" y="9551559"/>
            <a:ext cx="111702" cy="138358"/>
            <a:chOff x="0" y="0"/>
            <a:chExt cx="148936" cy="184477"/>
          </a:xfrm>
        </p:grpSpPr>
        <p:sp>
          <p:nvSpPr>
            <p:cNvPr id="53" name="Freeform 53"/>
            <p:cNvSpPr/>
            <p:nvPr/>
          </p:nvSpPr>
          <p:spPr>
            <a:xfrm>
              <a:off x="0" y="0"/>
              <a:ext cx="148844" cy="184150"/>
            </a:xfrm>
            <a:custGeom>
              <a:avLst/>
              <a:gdLst/>
              <a:ahLst/>
              <a:cxnLst/>
              <a:rect l="l" t="t" r="r" b="b"/>
              <a:pathLst>
                <a:path w="148844" h="184150">
                  <a:moveTo>
                    <a:pt x="148844" y="0"/>
                  </a:moveTo>
                  <a:lnTo>
                    <a:pt x="0" y="0"/>
                  </a:lnTo>
                  <a:lnTo>
                    <a:pt x="0" y="184150"/>
                  </a:lnTo>
                  <a:lnTo>
                    <a:pt x="148844" y="184150"/>
                  </a:lnTo>
                  <a:lnTo>
                    <a:pt x="148844" y="0"/>
                  </a:lnTo>
                  <a:close/>
                </a:path>
              </a:pathLst>
            </a:custGeom>
            <a:solidFill>
              <a:srgbClr val="FFFFFF"/>
            </a:solidFill>
          </p:spPr>
        </p:sp>
      </p:grpSp>
      <p:grpSp>
        <p:nvGrpSpPr>
          <p:cNvPr id="54" name="Group 54"/>
          <p:cNvGrpSpPr/>
          <p:nvPr/>
        </p:nvGrpSpPr>
        <p:grpSpPr>
          <a:xfrm>
            <a:off x="15155399" y="9215397"/>
            <a:ext cx="467751" cy="569933"/>
            <a:chOff x="0" y="0"/>
            <a:chExt cx="623669" cy="759911"/>
          </a:xfrm>
        </p:grpSpPr>
        <p:sp>
          <p:nvSpPr>
            <p:cNvPr id="55" name="Freeform 55"/>
            <p:cNvSpPr/>
            <p:nvPr/>
          </p:nvSpPr>
          <p:spPr>
            <a:xfrm>
              <a:off x="0" y="0"/>
              <a:ext cx="623062" cy="759206"/>
            </a:xfrm>
            <a:custGeom>
              <a:avLst/>
              <a:gdLst/>
              <a:ahLst/>
              <a:cxnLst/>
              <a:rect l="l" t="t" r="r" b="b"/>
              <a:pathLst>
                <a:path w="623062" h="759206">
                  <a:moveTo>
                    <a:pt x="623062" y="0"/>
                  </a:moveTo>
                  <a:lnTo>
                    <a:pt x="0" y="0"/>
                  </a:lnTo>
                  <a:lnTo>
                    <a:pt x="0" y="759206"/>
                  </a:lnTo>
                  <a:lnTo>
                    <a:pt x="623062" y="759206"/>
                  </a:lnTo>
                  <a:lnTo>
                    <a:pt x="623062" y="0"/>
                  </a:lnTo>
                  <a:close/>
                </a:path>
              </a:pathLst>
            </a:custGeom>
            <a:solidFill>
              <a:srgbClr val="F5F5F5"/>
            </a:solidFill>
          </p:spPr>
        </p:sp>
      </p:grpSp>
      <p:sp>
        <p:nvSpPr>
          <p:cNvPr id="56" name="Freeform 56"/>
          <p:cNvSpPr/>
          <p:nvPr/>
        </p:nvSpPr>
        <p:spPr>
          <a:xfrm>
            <a:off x="15151337" y="9210887"/>
            <a:ext cx="476002" cy="576280"/>
          </a:xfrm>
          <a:custGeom>
            <a:avLst/>
            <a:gdLst/>
            <a:ahLst/>
            <a:cxnLst/>
            <a:rect l="l" t="t" r="r" b="b"/>
            <a:pathLst>
              <a:path w="476002" h="576280">
                <a:moveTo>
                  <a:pt x="0" y="0"/>
                </a:moveTo>
                <a:lnTo>
                  <a:pt x="476002" y="0"/>
                </a:lnTo>
                <a:lnTo>
                  <a:pt x="476002" y="576280"/>
                </a:lnTo>
                <a:lnTo>
                  <a:pt x="0" y="576280"/>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57" name="Freeform 57"/>
          <p:cNvSpPr/>
          <p:nvPr/>
        </p:nvSpPr>
        <p:spPr>
          <a:xfrm>
            <a:off x="15159384" y="9242831"/>
            <a:ext cx="463942" cy="469655"/>
          </a:xfrm>
          <a:custGeom>
            <a:avLst/>
            <a:gdLst/>
            <a:ahLst/>
            <a:cxnLst/>
            <a:rect l="l" t="t" r="r" b="b"/>
            <a:pathLst>
              <a:path w="463942" h="469655">
                <a:moveTo>
                  <a:pt x="0" y="0"/>
                </a:moveTo>
                <a:lnTo>
                  <a:pt x="463943" y="0"/>
                </a:lnTo>
                <a:lnTo>
                  <a:pt x="463943" y="469655"/>
                </a:lnTo>
                <a:lnTo>
                  <a:pt x="0" y="469655"/>
                </a:lnTo>
                <a:lnTo>
                  <a:pt x="0" y="0"/>
                </a:lnTo>
                <a:close/>
              </a:path>
            </a:pathLst>
          </a:custGeom>
          <a:blipFill>
            <a:blip r:embed="rId33">
              <a:extLst>
                <a:ext uri="{96DAC541-7B7A-43D3-8B79-37D633B846F1}">
                  <asvg:svgBlip xmlns:asvg="http://schemas.microsoft.com/office/drawing/2016/SVG/main" r:embed="rId34"/>
                </a:ext>
              </a:extLst>
            </a:blip>
            <a:stretch>
              <a:fillRect/>
            </a:stretch>
          </a:blipFill>
        </p:spPr>
      </p:sp>
      <p:grpSp>
        <p:nvGrpSpPr>
          <p:cNvPr id="58" name="Group 58"/>
          <p:cNvGrpSpPr/>
          <p:nvPr/>
        </p:nvGrpSpPr>
        <p:grpSpPr>
          <a:xfrm>
            <a:off x="15159486" y="9706140"/>
            <a:ext cx="463942" cy="41888"/>
            <a:chOff x="0" y="0"/>
            <a:chExt cx="618590" cy="55851"/>
          </a:xfrm>
        </p:grpSpPr>
        <p:sp>
          <p:nvSpPr>
            <p:cNvPr id="59" name="Freeform 59"/>
            <p:cNvSpPr/>
            <p:nvPr/>
          </p:nvSpPr>
          <p:spPr>
            <a:xfrm>
              <a:off x="4953" y="47371"/>
              <a:ext cx="608838" cy="8509"/>
            </a:xfrm>
            <a:custGeom>
              <a:avLst/>
              <a:gdLst/>
              <a:ahLst/>
              <a:cxnLst/>
              <a:rect l="l" t="t" r="r" b="b"/>
              <a:pathLst>
                <a:path w="608838" h="8509">
                  <a:moveTo>
                    <a:pt x="608838" y="3429"/>
                  </a:moveTo>
                  <a:lnTo>
                    <a:pt x="573659" y="3429"/>
                  </a:lnTo>
                  <a:lnTo>
                    <a:pt x="573659" y="1651"/>
                  </a:lnTo>
                  <a:lnTo>
                    <a:pt x="436372" y="1651"/>
                  </a:lnTo>
                  <a:lnTo>
                    <a:pt x="436372" y="0"/>
                  </a:lnTo>
                  <a:lnTo>
                    <a:pt x="183515" y="0"/>
                  </a:lnTo>
                  <a:lnTo>
                    <a:pt x="183515" y="1651"/>
                  </a:lnTo>
                  <a:lnTo>
                    <a:pt x="42037" y="1651"/>
                  </a:lnTo>
                  <a:lnTo>
                    <a:pt x="42037" y="3429"/>
                  </a:lnTo>
                  <a:lnTo>
                    <a:pt x="0" y="3429"/>
                  </a:lnTo>
                  <a:lnTo>
                    <a:pt x="0" y="5080"/>
                  </a:lnTo>
                  <a:lnTo>
                    <a:pt x="9398" y="5080"/>
                  </a:lnTo>
                  <a:lnTo>
                    <a:pt x="9398" y="6731"/>
                  </a:lnTo>
                  <a:lnTo>
                    <a:pt x="87503" y="6731"/>
                  </a:lnTo>
                  <a:lnTo>
                    <a:pt x="87503" y="8509"/>
                  </a:lnTo>
                  <a:lnTo>
                    <a:pt x="520573" y="8509"/>
                  </a:lnTo>
                  <a:lnTo>
                    <a:pt x="520573" y="6731"/>
                  </a:lnTo>
                  <a:lnTo>
                    <a:pt x="598678" y="6731"/>
                  </a:lnTo>
                  <a:lnTo>
                    <a:pt x="598678" y="5080"/>
                  </a:lnTo>
                  <a:lnTo>
                    <a:pt x="608711" y="5080"/>
                  </a:lnTo>
                  <a:lnTo>
                    <a:pt x="608711" y="3429"/>
                  </a:lnTo>
                  <a:close/>
                </a:path>
              </a:pathLst>
            </a:custGeom>
            <a:solidFill>
              <a:srgbClr val="E0E0E0"/>
            </a:solidFill>
          </p:spPr>
        </p:sp>
        <p:sp>
          <p:nvSpPr>
            <p:cNvPr id="60" name="Freeform 60"/>
            <p:cNvSpPr/>
            <p:nvPr/>
          </p:nvSpPr>
          <p:spPr>
            <a:xfrm>
              <a:off x="0" y="0"/>
              <a:ext cx="618109" cy="6731"/>
            </a:xfrm>
            <a:custGeom>
              <a:avLst/>
              <a:gdLst/>
              <a:ahLst/>
              <a:cxnLst/>
              <a:rect l="l" t="t" r="r" b="b"/>
              <a:pathLst>
                <a:path w="618109" h="6731">
                  <a:moveTo>
                    <a:pt x="617982" y="3429"/>
                  </a:moveTo>
                  <a:lnTo>
                    <a:pt x="589026" y="3429"/>
                  </a:lnTo>
                  <a:lnTo>
                    <a:pt x="589026" y="1651"/>
                  </a:lnTo>
                  <a:lnTo>
                    <a:pt x="492379" y="1651"/>
                  </a:lnTo>
                  <a:lnTo>
                    <a:pt x="492379" y="0"/>
                  </a:lnTo>
                  <a:lnTo>
                    <a:pt x="131572" y="0"/>
                  </a:lnTo>
                  <a:lnTo>
                    <a:pt x="131572" y="1651"/>
                  </a:lnTo>
                  <a:lnTo>
                    <a:pt x="31369" y="1651"/>
                  </a:lnTo>
                  <a:lnTo>
                    <a:pt x="31369" y="3429"/>
                  </a:lnTo>
                  <a:lnTo>
                    <a:pt x="0" y="3429"/>
                  </a:lnTo>
                  <a:lnTo>
                    <a:pt x="0" y="5080"/>
                  </a:lnTo>
                  <a:lnTo>
                    <a:pt x="27813" y="5080"/>
                  </a:lnTo>
                  <a:lnTo>
                    <a:pt x="27813" y="6731"/>
                  </a:lnTo>
                  <a:lnTo>
                    <a:pt x="590296" y="6731"/>
                  </a:lnTo>
                  <a:lnTo>
                    <a:pt x="590296" y="5080"/>
                  </a:lnTo>
                  <a:lnTo>
                    <a:pt x="618109" y="5080"/>
                  </a:lnTo>
                  <a:lnTo>
                    <a:pt x="618109" y="3429"/>
                  </a:lnTo>
                  <a:close/>
                </a:path>
              </a:pathLst>
            </a:custGeom>
            <a:solidFill>
              <a:srgbClr val="E0E0E0"/>
            </a:solidFill>
          </p:spPr>
        </p:sp>
      </p:grpSp>
      <p:grpSp>
        <p:nvGrpSpPr>
          <p:cNvPr id="61" name="Group 61"/>
          <p:cNvGrpSpPr/>
          <p:nvPr/>
        </p:nvGrpSpPr>
        <p:grpSpPr>
          <a:xfrm>
            <a:off x="15226355" y="9424507"/>
            <a:ext cx="325585" cy="142801"/>
            <a:chOff x="0" y="0"/>
            <a:chExt cx="434114" cy="190401"/>
          </a:xfrm>
        </p:grpSpPr>
        <p:sp>
          <p:nvSpPr>
            <p:cNvPr id="62" name="Freeform 62"/>
            <p:cNvSpPr/>
            <p:nvPr/>
          </p:nvSpPr>
          <p:spPr>
            <a:xfrm>
              <a:off x="0" y="0"/>
              <a:ext cx="433578" cy="189992"/>
            </a:xfrm>
            <a:custGeom>
              <a:avLst/>
              <a:gdLst/>
              <a:ahLst/>
              <a:cxnLst/>
              <a:rect l="l" t="t" r="r" b="b"/>
              <a:pathLst>
                <a:path w="433578" h="189992">
                  <a:moveTo>
                    <a:pt x="433578" y="0"/>
                  </a:moveTo>
                  <a:lnTo>
                    <a:pt x="0" y="0"/>
                  </a:lnTo>
                  <a:lnTo>
                    <a:pt x="0" y="189992"/>
                  </a:lnTo>
                  <a:lnTo>
                    <a:pt x="433578" y="189992"/>
                  </a:lnTo>
                  <a:lnTo>
                    <a:pt x="433578" y="0"/>
                  </a:lnTo>
                  <a:close/>
                </a:path>
              </a:pathLst>
            </a:custGeom>
            <a:solidFill>
              <a:srgbClr val="FFFFFF"/>
            </a:solidFill>
          </p:spPr>
        </p:sp>
      </p:grpSp>
      <p:sp>
        <p:nvSpPr>
          <p:cNvPr id="63" name="Freeform 63"/>
          <p:cNvSpPr/>
          <p:nvPr/>
        </p:nvSpPr>
        <p:spPr>
          <a:xfrm>
            <a:off x="15224704" y="9416958"/>
            <a:ext cx="330663" cy="151686"/>
          </a:xfrm>
          <a:custGeom>
            <a:avLst/>
            <a:gdLst/>
            <a:ahLst/>
            <a:cxnLst/>
            <a:rect l="l" t="t" r="r" b="b"/>
            <a:pathLst>
              <a:path w="330663" h="151686">
                <a:moveTo>
                  <a:pt x="0" y="0"/>
                </a:moveTo>
                <a:lnTo>
                  <a:pt x="330663" y="0"/>
                </a:lnTo>
                <a:lnTo>
                  <a:pt x="330663" y="151686"/>
                </a:lnTo>
                <a:lnTo>
                  <a:pt x="0" y="151686"/>
                </a:lnTo>
                <a:lnTo>
                  <a:pt x="0" y="0"/>
                </a:lnTo>
                <a:close/>
              </a:path>
            </a:pathLst>
          </a:custGeom>
          <a:blipFill>
            <a:blip r:embed="rId35">
              <a:extLst>
                <a:ext uri="{96DAC541-7B7A-43D3-8B79-37D633B846F1}">
                  <asvg:svgBlip xmlns:asvg="http://schemas.microsoft.com/office/drawing/2016/SVG/main" r:embed="rId36"/>
                </a:ext>
              </a:extLst>
            </a:blip>
            <a:stretch>
              <a:fillRect/>
            </a:stretch>
          </a:blipFill>
        </p:spPr>
      </p:sp>
      <p:sp>
        <p:nvSpPr>
          <p:cNvPr id="64" name="Freeform 64"/>
          <p:cNvSpPr/>
          <p:nvPr/>
        </p:nvSpPr>
        <p:spPr>
          <a:xfrm>
            <a:off x="15161111" y="9213693"/>
            <a:ext cx="462039" cy="116778"/>
          </a:xfrm>
          <a:custGeom>
            <a:avLst/>
            <a:gdLst/>
            <a:ahLst/>
            <a:cxnLst/>
            <a:rect l="l" t="t" r="r" b="b"/>
            <a:pathLst>
              <a:path w="462039" h="116778">
                <a:moveTo>
                  <a:pt x="0" y="0"/>
                </a:moveTo>
                <a:lnTo>
                  <a:pt x="462039" y="0"/>
                </a:lnTo>
                <a:lnTo>
                  <a:pt x="462039" y="116778"/>
                </a:lnTo>
                <a:lnTo>
                  <a:pt x="0" y="116778"/>
                </a:lnTo>
                <a:lnTo>
                  <a:pt x="0" y="0"/>
                </a:lnTo>
                <a:close/>
              </a:path>
            </a:pathLst>
          </a:custGeom>
          <a:blipFill>
            <a:blip r:embed="rId37">
              <a:extLst>
                <a:ext uri="{96DAC541-7B7A-43D3-8B79-37D633B846F1}">
                  <asvg:svgBlip xmlns:asvg="http://schemas.microsoft.com/office/drawing/2016/SVG/main" r:embed="rId38"/>
                </a:ext>
              </a:extLst>
            </a:blip>
            <a:stretch>
              <a:fillRect/>
            </a:stretch>
          </a:blipFill>
        </p:spPr>
      </p:sp>
      <p:sp>
        <p:nvSpPr>
          <p:cNvPr id="65" name="Freeform 65"/>
          <p:cNvSpPr/>
          <p:nvPr/>
        </p:nvSpPr>
        <p:spPr>
          <a:xfrm>
            <a:off x="10940953" y="9128591"/>
            <a:ext cx="7338048" cy="662595"/>
          </a:xfrm>
          <a:custGeom>
            <a:avLst/>
            <a:gdLst/>
            <a:ahLst/>
            <a:cxnLst/>
            <a:rect l="l" t="t" r="r" b="b"/>
            <a:pathLst>
              <a:path w="7338048" h="662595">
                <a:moveTo>
                  <a:pt x="0" y="0"/>
                </a:moveTo>
                <a:lnTo>
                  <a:pt x="7338048" y="0"/>
                </a:lnTo>
                <a:lnTo>
                  <a:pt x="7338048" y="662594"/>
                </a:lnTo>
                <a:lnTo>
                  <a:pt x="0" y="662594"/>
                </a:lnTo>
                <a:lnTo>
                  <a:pt x="0" y="0"/>
                </a:lnTo>
                <a:close/>
              </a:path>
            </a:pathLst>
          </a:custGeom>
          <a:blipFill>
            <a:blip r:embed="rId39">
              <a:extLst>
                <a:ext uri="{96DAC541-7B7A-43D3-8B79-37D633B846F1}">
                  <asvg:svgBlip xmlns:asvg="http://schemas.microsoft.com/office/drawing/2016/SVG/main" r:embed="rId40"/>
                </a:ext>
              </a:extLst>
            </a:blip>
            <a:stretch>
              <a:fillRect/>
            </a:stretch>
          </a:blipFill>
        </p:spPr>
      </p:sp>
      <p:sp>
        <p:nvSpPr>
          <p:cNvPr id="66" name="Freeform 66"/>
          <p:cNvSpPr/>
          <p:nvPr/>
        </p:nvSpPr>
        <p:spPr>
          <a:xfrm>
            <a:off x="11467550" y="5526041"/>
            <a:ext cx="6120409" cy="4490438"/>
          </a:xfrm>
          <a:custGeom>
            <a:avLst/>
            <a:gdLst/>
            <a:ahLst/>
            <a:cxnLst/>
            <a:rect l="l" t="t" r="r" b="b"/>
            <a:pathLst>
              <a:path w="6120409" h="4490438">
                <a:moveTo>
                  <a:pt x="0" y="0"/>
                </a:moveTo>
                <a:lnTo>
                  <a:pt x="6120410" y="0"/>
                </a:lnTo>
                <a:lnTo>
                  <a:pt x="6120410" y="4490438"/>
                </a:lnTo>
                <a:lnTo>
                  <a:pt x="0" y="4490438"/>
                </a:lnTo>
                <a:lnTo>
                  <a:pt x="0" y="0"/>
                </a:lnTo>
                <a:close/>
              </a:path>
            </a:pathLst>
          </a:custGeom>
          <a:blipFill>
            <a:blip r:embed="rId41"/>
            <a:stretch>
              <a:fillRect t="-25" b="-25"/>
            </a:stretch>
          </a:blipFill>
        </p:spPr>
      </p:sp>
      <p:sp>
        <p:nvSpPr>
          <p:cNvPr id="67" name="TextBox 67"/>
          <p:cNvSpPr txBox="1"/>
          <p:nvPr/>
        </p:nvSpPr>
        <p:spPr>
          <a:xfrm>
            <a:off x="444947" y="6249592"/>
            <a:ext cx="6985171" cy="3436838"/>
          </a:xfrm>
          <a:prstGeom prst="rect">
            <a:avLst/>
          </a:prstGeom>
        </p:spPr>
        <p:txBody>
          <a:bodyPr lIns="0" tIns="0" rIns="0" bIns="0" rtlCol="0" anchor="t">
            <a:spAutoFit/>
          </a:bodyPr>
          <a:lstStyle/>
          <a:p>
            <a:pPr algn="l">
              <a:lnSpc>
                <a:spcPts val="3598"/>
              </a:lnSpc>
            </a:pPr>
            <a:r>
              <a:rPr lang="en-US" sz="2998" spc="94" dirty="0">
                <a:solidFill>
                  <a:srgbClr val="FFFFFF"/>
                </a:solidFill>
                <a:latin typeface="Cambria"/>
                <a:ea typeface="Cambria"/>
                <a:cs typeface="Cambria"/>
                <a:sym typeface="Cambria"/>
              </a:rPr>
              <a:t>Presented By Batch-4 :</a:t>
            </a:r>
          </a:p>
          <a:p>
            <a:pPr algn="l">
              <a:lnSpc>
                <a:spcPts val="2938"/>
              </a:lnSpc>
            </a:pPr>
            <a:endParaRPr lang="en-US" sz="2998" spc="94" dirty="0">
              <a:solidFill>
                <a:srgbClr val="FFFFFF"/>
              </a:solidFill>
              <a:latin typeface="Cambria"/>
              <a:ea typeface="Cambria"/>
              <a:cs typeface="Cambria"/>
              <a:sym typeface="Cambria"/>
            </a:endParaRPr>
          </a:p>
          <a:p>
            <a:pPr algn="l">
              <a:lnSpc>
                <a:spcPts val="2938"/>
              </a:lnSpc>
            </a:pPr>
            <a:r>
              <a:rPr lang="en-US" sz="2448" spc="-215" dirty="0">
                <a:solidFill>
                  <a:srgbClr val="FFFFFF"/>
                </a:solidFill>
                <a:latin typeface="DejaVu Sans Light"/>
                <a:ea typeface="DejaVu Sans Light"/>
                <a:cs typeface="DejaVu Sans Light"/>
                <a:sym typeface="DejaVu Sans Light"/>
              </a:rPr>
              <a:t>218T1A4251 - VANGALA NAVYA SRI</a:t>
            </a:r>
          </a:p>
          <a:p>
            <a:pPr algn="l">
              <a:lnSpc>
                <a:spcPts val="2938"/>
              </a:lnSpc>
            </a:pPr>
            <a:r>
              <a:rPr lang="en-US" sz="2448" spc="-150" dirty="0">
                <a:solidFill>
                  <a:srgbClr val="FFFFFF"/>
                </a:solidFill>
                <a:latin typeface="DejaVu Sans Light"/>
                <a:ea typeface="DejaVu Sans Light"/>
                <a:cs typeface="DejaVu Sans Light"/>
                <a:sym typeface="DejaVu Sans Light"/>
              </a:rPr>
              <a:t>218T1A4209 - CHILUKURI ANU CHANDANA</a:t>
            </a:r>
          </a:p>
          <a:p>
            <a:pPr algn="l">
              <a:lnSpc>
                <a:spcPts val="2938"/>
              </a:lnSpc>
            </a:pPr>
            <a:r>
              <a:rPr lang="en-US" sz="2448" spc="-150" dirty="0">
                <a:solidFill>
                  <a:srgbClr val="FFFFFF"/>
                </a:solidFill>
                <a:latin typeface="DejaVu Sans Light"/>
                <a:ea typeface="DejaVu Sans Light"/>
                <a:cs typeface="DejaVu Sans Light"/>
                <a:sym typeface="DejaVu Sans Light"/>
              </a:rPr>
              <a:t>218T1A4229 - MOHAMMAD FAHAMEED SAMEER</a:t>
            </a:r>
          </a:p>
          <a:p>
            <a:pPr algn="l">
              <a:lnSpc>
                <a:spcPts val="2938"/>
              </a:lnSpc>
            </a:pPr>
            <a:r>
              <a:rPr lang="en-US" sz="2448" spc="-215" dirty="0">
                <a:solidFill>
                  <a:srgbClr val="FFFFFF"/>
                </a:solidFill>
                <a:latin typeface="DejaVu Sans Light"/>
                <a:ea typeface="DejaVu Sans Light"/>
                <a:cs typeface="DejaVu Sans Light"/>
                <a:sym typeface="DejaVu Sans Light"/>
              </a:rPr>
              <a:t>218T1A4210 - CHITRAJU TEJO VARDHAN VARMA</a:t>
            </a:r>
          </a:p>
          <a:p>
            <a:pPr algn="l">
              <a:lnSpc>
                <a:spcPts val="2938"/>
              </a:lnSpc>
            </a:pPr>
            <a:r>
              <a:rPr lang="en-US" sz="2448" spc="-150" dirty="0">
                <a:solidFill>
                  <a:srgbClr val="FFFFFF"/>
                </a:solidFill>
                <a:latin typeface="DejaVu Sans Light"/>
                <a:ea typeface="DejaVu Sans Light"/>
                <a:cs typeface="DejaVu Sans Light"/>
                <a:sym typeface="DejaVu Sans Light"/>
              </a:rPr>
              <a:t>218T1A4223 - MADDALA RAJESH KUMAR</a:t>
            </a:r>
          </a:p>
          <a:p>
            <a:pPr algn="l">
              <a:lnSpc>
                <a:spcPts val="2938"/>
              </a:lnSpc>
            </a:pPr>
            <a:endParaRPr lang="en-US" sz="2448" spc="-150" dirty="0">
              <a:solidFill>
                <a:srgbClr val="FFFFFF"/>
              </a:solidFill>
              <a:latin typeface="DejaVu Sans Light"/>
              <a:ea typeface="DejaVu Sans Light"/>
              <a:cs typeface="DejaVu Sans Light"/>
              <a:sym typeface="DejaVu Sans Light"/>
            </a:endParaRPr>
          </a:p>
          <a:p>
            <a:pPr algn="l">
              <a:lnSpc>
                <a:spcPts val="2938"/>
              </a:lnSpc>
            </a:pPr>
            <a:r>
              <a:rPr lang="en-US" sz="2448" spc="-6" dirty="0">
                <a:solidFill>
                  <a:srgbClr val="FFFFFF"/>
                </a:solidFill>
                <a:latin typeface="DejaVu Sans Light"/>
                <a:ea typeface="DejaVu Sans Light"/>
                <a:cs typeface="DejaVu Sans Light"/>
                <a:sym typeface="DejaVu Sans Light"/>
              </a:rPr>
              <a:t>GUIDE	: </a:t>
            </a:r>
            <a:r>
              <a:rPr lang="en-US" sz="2448" spc="-6" dirty="0" err="1">
                <a:solidFill>
                  <a:srgbClr val="FFFFFF"/>
                </a:solidFill>
                <a:latin typeface="DejaVu Sans Light"/>
                <a:ea typeface="DejaVu Sans Light"/>
                <a:cs typeface="DejaVu Sans Light"/>
                <a:sym typeface="DejaVu Sans Light"/>
              </a:rPr>
              <a:t>Mrs.P.Mareswaramma</a:t>
            </a:r>
            <a:endParaRPr lang="en-US" sz="2448" spc="-6" dirty="0">
              <a:solidFill>
                <a:srgbClr val="FFFFFF"/>
              </a:solidFill>
              <a:latin typeface="DejaVu Sans Light"/>
              <a:ea typeface="DejaVu Sans Light"/>
              <a:cs typeface="DejaVu Sans Light"/>
              <a:sym typeface="DejaVu Sans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693"/>
            <a:ext cx="18278480" cy="10281645"/>
            <a:chOff x="0" y="0"/>
            <a:chExt cx="24371307" cy="13708860"/>
          </a:xfrm>
        </p:grpSpPr>
        <p:sp>
          <p:nvSpPr>
            <p:cNvPr id="3" name="Freeform 3"/>
            <p:cNvSpPr/>
            <p:nvPr/>
          </p:nvSpPr>
          <p:spPr>
            <a:xfrm>
              <a:off x="0" y="0"/>
              <a:ext cx="24371300" cy="13708887"/>
            </a:xfrm>
            <a:custGeom>
              <a:avLst/>
              <a:gdLst/>
              <a:ahLst/>
              <a:cxnLst/>
              <a:rect l="l" t="t" r="r" b="b"/>
              <a:pathLst>
                <a:path w="24371300" h="13708887">
                  <a:moveTo>
                    <a:pt x="24371300" y="0"/>
                  </a:moveTo>
                  <a:lnTo>
                    <a:pt x="0" y="0"/>
                  </a:lnTo>
                  <a:lnTo>
                    <a:pt x="0" y="13708887"/>
                  </a:lnTo>
                  <a:lnTo>
                    <a:pt x="24371300" y="13708887"/>
                  </a:lnTo>
                  <a:lnTo>
                    <a:pt x="24371300" y="0"/>
                  </a:lnTo>
                  <a:close/>
                </a:path>
              </a:pathLst>
            </a:custGeom>
            <a:solidFill>
              <a:srgbClr val="282938"/>
            </a:solidFill>
          </p:spPr>
        </p:sp>
      </p:grpSp>
      <p:grpSp>
        <p:nvGrpSpPr>
          <p:cNvPr id="4" name="Group 4"/>
          <p:cNvGrpSpPr/>
          <p:nvPr/>
        </p:nvGrpSpPr>
        <p:grpSpPr>
          <a:xfrm>
            <a:off x="3287473" y="0"/>
            <a:ext cx="3386596" cy="1693298"/>
            <a:chOff x="0" y="0"/>
            <a:chExt cx="4515462" cy="2257731"/>
          </a:xfrm>
        </p:grpSpPr>
        <p:sp>
          <p:nvSpPr>
            <p:cNvPr id="5" name="Freeform 5"/>
            <p:cNvSpPr/>
            <p:nvPr/>
          </p:nvSpPr>
          <p:spPr>
            <a:xfrm>
              <a:off x="0" y="0"/>
              <a:ext cx="4515358" cy="2257679"/>
            </a:xfrm>
            <a:custGeom>
              <a:avLst/>
              <a:gdLst/>
              <a:ahLst/>
              <a:cxnLst/>
              <a:rect l="l" t="t" r="r" b="b"/>
              <a:pathLst>
                <a:path w="4515358" h="2257679">
                  <a:moveTo>
                    <a:pt x="4515358" y="0"/>
                  </a:moveTo>
                  <a:lnTo>
                    <a:pt x="0" y="0"/>
                  </a:lnTo>
                  <a:lnTo>
                    <a:pt x="2257679" y="2257679"/>
                  </a:lnTo>
                  <a:lnTo>
                    <a:pt x="4515358" y="0"/>
                  </a:lnTo>
                  <a:close/>
                </a:path>
              </a:pathLst>
            </a:custGeom>
            <a:solidFill>
              <a:srgbClr val="70B1DA"/>
            </a:solidFill>
          </p:spPr>
        </p:sp>
      </p:grpSp>
      <p:sp>
        <p:nvSpPr>
          <p:cNvPr id="6" name="Freeform 6"/>
          <p:cNvSpPr/>
          <p:nvPr/>
        </p:nvSpPr>
        <p:spPr>
          <a:xfrm>
            <a:off x="0" y="3155856"/>
            <a:ext cx="1785959" cy="3475361"/>
          </a:xfrm>
          <a:custGeom>
            <a:avLst/>
            <a:gdLst/>
            <a:ahLst/>
            <a:cxnLst/>
            <a:rect l="l" t="t" r="r" b="b"/>
            <a:pathLst>
              <a:path w="1785959" h="3475361">
                <a:moveTo>
                  <a:pt x="0" y="0"/>
                </a:moveTo>
                <a:lnTo>
                  <a:pt x="1785959" y="0"/>
                </a:lnTo>
                <a:lnTo>
                  <a:pt x="1785959" y="3475361"/>
                </a:lnTo>
                <a:lnTo>
                  <a:pt x="0" y="34753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2066420" y="1714102"/>
            <a:ext cx="6445068" cy="6445068"/>
            <a:chOff x="0" y="0"/>
            <a:chExt cx="8593424" cy="8593424"/>
          </a:xfrm>
        </p:grpSpPr>
        <p:sp>
          <p:nvSpPr>
            <p:cNvPr id="8" name="Freeform 8"/>
            <p:cNvSpPr/>
            <p:nvPr/>
          </p:nvSpPr>
          <p:spPr>
            <a:xfrm>
              <a:off x="0" y="0"/>
              <a:ext cx="8593455" cy="8593455"/>
            </a:xfrm>
            <a:custGeom>
              <a:avLst/>
              <a:gdLst/>
              <a:ahLst/>
              <a:cxnLst/>
              <a:rect l="l" t="t" r="r" b="b"/>
              <a:pathLst>
                <a:path w="8593455" h="8593455">
                  <a:moveTo>
                    <a:pt x="4296664" y="0"/>
                  </a:moveTo>
                  <a:lnTo>
                    <a:pt x="0" y="4298442"/>
                  </a:lnTo>
                  <a:lnTo>
                    <a:pt x="4296664" y="8593455"/>
                  </a:lnTo>
                  <a:lnTo>
                    <a:pt x="8593455" y="4298442"/>
                  </a:lnTo>
                  <a:lnTo>
                    <a:pt x="4296664" y="0"/>
                  </a:lnTo>
                  <a:close/>
                </a:path>
              </a:pathLst>
            </a:custGeom>
            <a:solidFill>
              <a:srgbClr val="484C68"/>
            </a:solidFill>
          </p:spPr>
        </p:sp>
      </p:grpSp>
      <p:grpSp>
        <p:nvGrpSpPr>
          <p:cNvPr id="9" name="Group 9"/>
          <p:cNvGrpSpPr/>
          <p:nvPr/>
        </p:nvGrpSpPr>
        <p:grpSpPr>
          <a:xfrm>
            <a:off x="5474646" y="5509628"/>
            <a:ext cx="2989293" cy="2989293"/>
            <a:chOff x="0" y="0"/>
            <a:chExt cx="3985724" cy="3985724"/>
          </a:xfrm>
        </p:grpSpPr>
        <p:sp>
          <p:nvSpPr>
            <p:cNvPr id="10" name="Freeform 10"/>
            <p:cNvSpPr/>
            <p:nvPr/>
          </p:nvSpPr>
          <p:spPr>
            <a:xfrm>
              <a:off x="0" y="0"/>
              <a:ext cx="3985768" cy="3985641"/>
            </a:xfrm>
            <a:custGeom>
              <a:avLst/>
              <a:gdLst/>
              <a:ahLst/>
              <a:cxnLst/>
              <a:rect l="l" t="t" r="r" b="b"/>
              <a:pathLst>
                <a:path w="3985768" h="3985641">
                  <a:moveTo>
                    <a:pt x="3729609" y="0"/>
                  </a:moveTo>
                  <a:lnTo>
                    <a:pt x="0" y="3726180"/>
                  </a:lnTo>
                  <a:lnTo>
                    <a:pt x="259461" y="3985641"/>
                  </a:lnTo>
                  <a:lnTo>
                    <a:pt x="3985768" y="256159"/>
                  </a:lnTo>
                  <a:lnTo>
                    <a:pt x="3729609" y="0"/>
                  </a:lnTo>
                  <a:close/>
                </a:path>
              </a:pathLst>
            </a:custGeom>
            <a:solidFill>
              <a:srgbClr val="70B1DA"/>
            </a:solidFill>
          </p:spPr>
        </p:sp>
      </p:grpSp>
      <p:sp>
        <p:nvSpPr>
          <p:cNvPr id="11" name="Freeform 11"/>
          <p:cNvSpPr/>
          <p:nvPr/>
        </p:nvSpPr>
        <p:spPr>
          <a:xfrm>
            <a:off x="0" y="5229295"/>
            <a:ext cx="5317793" cy="5053111"/>
          </a:xfrm>
          <a:custGeom>
            <a:avLst/>
            <a:gdLst/>
            <a:ahLst/>
            <a:cxnLst/>
            <a:rect l="l" t="t" r="r" b="b"/>
            <a:pathLst>
              <a:path w="5317793" h="5053111">
                <a:moveTo>
                  <a:pt x="0" y="0"/>
                </a:moveTo>
                <a:lnTo>
                  <a:pt x="5317793" y="0"/>
                </a:lnTo>
                <a:lnTo>
                  <a:pt x="5317793" y="5053112"/>
                </a:lnTo>
                <a:lnTo>
                  <a:pt x="0" y="5053112"/>
                </a:lnTo>
                <a:lnTo>
                  <a:pt x="0" y="0"/>
                </a:lnTo>
                <a:close/>
              </a:path>
            </a:pathLst>
          </a:custGeom>
          <a:blipFill>
            <a:blip r:embed="rId4"/>
            <a:stretch>
              <a:fillRect l="-18" r="-18"/>
            </a:stretch>
          </a:blipFill>
        </p:spPr>
      </p:sp>
      <p:sp>
        <p:nvSpPr>
          <p:cNvPr id="12" name="Freeform 12"/>
          <p:cNvSpPr/>
          <p:nvPr/>
        </p:nvSpPr>
        <p:spPr>
          <a:xfrm>
            <a:off x="0" y="0"/>
            <a:ext cx="4751021" cy="4613158"/>
          </a:xfrm>
          <a:custGeom>
            <a:avLst/>
            <a:gdLst/>
            <a:ahLst/>
            <a:cxnLst/>
            <a:rect l="l" t="t" r="r" b="b"/>
            <a:pathLst>
              <a:path w="4751021" h="4613158">
                <a:moveTo>
                  <a:pt x="0" y="0"/>
                </a:moveTo>
                <a:lnTo>
                  <a:pt x="4751021" y="0"/>
                </a:lnTo>
                <a:lnTo>
                  <a:pt x="4751021" y="4613158"/>
                </a:lnTo>
                <a:lnTo>
                  <a:pt x="0" y="4613158"/>
                </a:lnTo>
                <a:lnTo>
                  <a:pt x="0" y="0"/>
                </a:lnTo>
                <a:close/>
              </a:path>
            </a:pathLst>
          </a:custGeom>
          <a:blipFill>
            <a:blip r:embed="rId5"/>
            <a:stretch>
              <a:fillRect l="-60" r="-60"/>
            </a:stretch>
          </a:blipFill>
        </p:spPr>
      </p:sp>
      <p:sp>
        <p:nvSpPr>
          <p:cNvPr id="13" name="TextBox 13"/>
          <p:cNvSpPr txBox="1"/>
          <p:nvPr/>
        </p:nvSpPr>
        <p:spPr>
          <a:xfrm>
            <a:off x="9472389" y="1254411"/>
            <a:ext cx="5988106" cy="756459"/>
          </a:xfrm>
          <a:prstGeom prst="rect">
            <a:avLst/>
          </a:prstGeom>
        </p:spPr>
        <p:txBody>
          <a:bodyPr lIns="0" tIns="0" rIns="0" bIns="0" rtlCol="0" anchor="t">
            <a:spAutoFit/>
          </a:bodyPr>
          <a:lstStyle/>
          <a:p>
            <a:pPr algn="l">
              <a:lnSpc>
                <a:spcPts val="5635"/>
              </a:lnSpc>
            </a:pPr>
            <a:r>
              <a:rPr lang="en-US" sz="5597" spc="241">
                <a:solidFill>
                  <a:srgbClr val="FFFFFF"/>
                </a:solidFill>
                <a:latin typeface="Cambria"/>
                <a:ea typeface="Cambria"/>
                <a:cs typeface="Cambria"/>
                <a:sym typeface="Cambria"/>
              </a:rPr>
              <a:t>Abstract</a:t>
            </a:r>
          </a:p>
        </p:txBody>
      </p:sp>
      <p:sp>
        <p:nvSpPr>
          <p:cNvPr id="14" name="TextBox 14"/>
          <p:cNvSpPr txBox="1"/>
          <p:nvPr/>
        </p:nvSpPr>
        <p:spPr>
          <a:xfrm>
            <a:off x="9472389" y="2755061"/>
            <a:ext cx="8191149" cy="6068980"/>
          </a:xfrm>
          <a:prstGeom prst="rect">
            <a:avLst/>
          </a:prstGeom>
        </p:spPr>
        <p:txBody>
          <a:bodyPr lIns="0" tIns="0" rIns="0" bIns="0" rtlCol="0" anchor="t">
            <a:spAutoFit/>
          </a:bodyPr>
          <a:lstStyle/>
          <a:p>
            <a:pPr algn="just">
              <a:lnSpc>
                <a:spcPts val="3224"/>
              </a:lnSpc>
            </a:pPr>
            <a:r>
              <a:rPr lang="en-US" sz="2698" spc="-5">
                <a:solidFill>
                  <a:srgbClr val="FFFFFF"/>
                </a:solidFill>
                <a:latin typeface="Tomorrow"/>
                <a:ea typeface="Tomorrow"/>
                <a:cs typeface="Tomorrow"/>
                <a:sym typeface="Tomorrow"/>
              </a:rPr>
              <a:t>The traditional voting system faces challenges like fraud, security breaches, lack of transparency, and inefficiency. </a:t>
            </a:r>
          </a:p>
          <a:p>
            <a:pPr algn="just">
              <a:lnSpc>
                <a:spcPts val="3224"/>
              </a:lnSpc>
            </a:pPr>
            <a:endParaRPr lang="en-US" sz="2698" spc="-5">
              <a:solidFill>
                <a:srgbClr val="FFFFFF"/>
              </a:solidFill>
              <a:latin typeface="Tomorrow"/>
              <a:ea typeface="Tomorrow"/>
              <a:cs typeface="Tomorrow"/>
              <a:sym typeface="Tomorrow"/>
            </a:endParaRPr>
          </a:p>
          <a:p>
            <a:pPr algn="just">
              <a:lnSpc>
                <a:spcPts val="3224"/>
              </a:lnSpc>
            </a:pPr>
            <a:r>
              <a:rPr lang="en-US" sz="2698" spc="-5">
                <a:solidFill>
                  <a:srgbClr val="FFFFFF"/>
                </a:solidFill>
                <a:latin typeface="Tomorrow"/>
                <a:ea typeface="Tomorrow"/>
                <a:cs typeface="Tomorrow"/>
                <a:sym typeface="Tomorrow"/>
              </a:rPr>
              <a:t>SecureSphere, a decentralized voting system using Ethereum blockchain, aims to provide a tamper-proof, transparent, and secure voting mechanism. </a:t>
            </a:r>
          </a:p>
          <a:p>
            <a:pPr algn="just">
              <a:lnSpc>
                <a:spcPts val="3224"/>
              </a:lnSpc>
            </a:pPr>
            <a:endParaRPr lang="en-US" sz="2698" spc="-5">
              <a:solidFill>
                <a:srgbClr val="FFFFFF"/>
              </a:solidFill>
              <a:latin typeface="Tomorrow"/>
              <a:ea typeface="Tomorrow"/>
              <a:cs typeface="Tomorrow"/>
              <a:sym typeface="Tomorrow"/>
            </a:endParaRPr>
          </a:p>
          <a:p>
            <a:pPr algn="just">
              <a:lnSpc>
                <a:spcPts val="3227"/>
              </a:lnSpc>
            </a:pPr>
            <a:r>
              <a:rPr lang="en-US" sz="2698" spc="-7">
                <a:solidFill>
                  <a:srgbClr val="FFFFFF"/>
                </a:solidFill>
                <a:latin typeface="Tomorrow"/>
                <a:ea typeface="Tomorrow"/>
                <a:cs typeface="Tomorrow"/>
                <a:sym typeface="Tomorrow"/>
              </a:rPr>
              <a:t>By leveraging smart contracts, this system ensures that votes are immutable, verifiable, and resistant to manipulation. The decentralized nature eliminates the need for intermediaries, enhancing trust and efficiency in electoral processes.</a:t>
            </a:r>
          </a:p>
        </p:txBody>
      </p:sp>
      <p:grpSp>
        <p:nvGrpSpPr>
          <p:cNvPr id="15" name="Group 15"/>
          <p:cNvGrpSpPr/>
          <p:nvPr/>
        </p:nvGrpSpPr>
        <p:grpSpPr>
          <a:xfrm>
            <a:off x="9472389" y="2211379"/>
            <a:ext cx="3474815" cy="95200"/>
            <a:chOff x="0" y="0"/>
            <a:chExt cx="4633087" cy="126934"/>
          </a:xfrm>
        </p:grpSpPr>
        <p:sp>
          <p:nvSpPr>
            <p:cNvPr id="16" name="Freeform 16"/>
            <p:cNvSpPr/>
            <p:nvPr/>
          </p:nvSpPr>
          <p:spPr>
            <a:xfrm>
              <a:off x="0" y="0"/>
              <a:ext cx="4633087" cy="126873"/>
            </a:xfrm>
            <a:custGeom>
              <a:avLst/>
              <a:gdLst/>
              <a:ahLst/>
              <a:cxnLst/>
              <a:rect l="l" t="t" r="r" b="b"/>
              <a:pathLst>
                <a:path w="4633087" h="126873">
                  <a:moveTo>
                    <a:pt x="4633087" y="0"/>
                  </a:moveTo>
                  <a:lnTo>
                    <a:pt x="0" y="0"/>
                  </a:lnTo>
                  <a:lnTo>
                    <a:pt x="0" y="126873"/>
                  </a:lnTo>
                  <a:lnTo>
                    <a:pt x="4633087" y="126873"/>
                  </a:lnTo>
                  <a:lnTo>
                    <a:pt x="4633087" y="0"/>
                  </a:lnTo>
                  <a:close/>
                </a:path>
              </a:pathLst>
            </a:custGeom>
            <a:solidFill>
              <a:srgbClr val="70B1DA"/>
            </a:solidFill>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355"/>
            <a:ext cx="18278480" cy="10281645"/>
            <a:chOff x="0" y="0"/>
            <a:chExt cx="24371307" cy="13708860"/>
          </a:xfrm>
        </p:grpSpPr>
        <p:sp>
          <p:nvSpPr>
            <p:cNvPr id="3" name="Freeform 3"/>
            <p:cNvSpPr/>
            <p:nvPr/>
          </p:nvSpPr>
          <p:spPr>
            <a:xfrm>
              <a:off x="0" y="0"/>
              <a:ext cx="24371300" cy="13708887"/>
            </a:xfrm>
            <a:custGeom>
              <a:avLst/>
              <a:gdLst/>
              <a:ahLst/>
              <a:cxnLst/>
              <a:rect l="l" t="t" r="r" b="b"/>
              <a:pathLst>
                <a:path w="24371300" h="13708887">
                  <a:moveTo>
                    <a:pt x="24371300" y="0"/>
                  </a:moveTo>
                  <a:lnTo>
                    <a:pt x="0" y="0"/>
                  </a:lnTo>
                  <a:lnTo>
                    <a:pt x="0" y="13708887"/>
                  </a:lnTo>
                  <a:lnTo>
                    <a:pt x="24371300" y="13708887"/>
                  </a:lnTo>
                  <a:lnTo>
                    <a:pt x="24371300" y="0"/>
                  </a:lnTo>
                  <a:close/>
                </a:path>
              </a:pathLst>
            </a:custGeom>
            <a:solidFill>
              <a:srgbClr val="282938"/>
            </a:solidFill>
          </p:spPr>
        </p:sp>
      </p:grpSp>
      <p:grpSp>
        <p:nvGrpSpPr>
          <p:cNvPr id="4" name="Group 4"/>
          <p:cNvGrpSpPr/>
          <p:nvPr/>
        </p:nvGrpSpPr>
        <p:grpSpPr>
          <a:xfrm>
            <a:off x="3287473" y="0"/>
            <a:ext cx="3386596" cy="1693298"/>
            <a:chOff x="0" y="0"/>
            <a:chExt cx="4515462" cy="2257731"/>
          </a:xfrm>
        </p:grpSpPr>
        <p:sp>
          <p:nvSpPr>
            <p:cNvPr id="5" name="Freeform 5"/>
            <p:cNvSpPr/>
            <p:nvPr/>
          </p:nvSpPr>
          <p:spPr>
            <a:xfrm>
              <a:off x="0" y="0"/>
              <a:ext cx="4515358" cy="2257679"/>
            </a:xfrm>
            <a:custGeom>
              <a:avLst/>
              <a:gdLst/>
              <a:ahLst/>
              <a:cxnLst/>
              <a:rect l="l" t="t" r="r" b="b"/>
              <a:pathLst>
                <a:path w="4515358" h="2257679">
                  <a:moveTo>
                    <a:pt x="4515358" y="0"/>
                  </a:moveTo>
                  <a:lnTo>
                    <a:pt x="0" y="0"/>
                  </a:lnTo>
                  <a:lnTo>
                    <a:pt x="2257679" y="2257679"/>
                  </a:lnTo>
                  <a:lnTo>
                    <a:pt x="4515358" y="0"/>
                  </a:lnTo>
                  <a:close/>
                </a:path>
              </a:pathLst>
            </a:custGeom>
            <a:solidFill>
              <a:srgbClr val="70B1DA"/>
            </a:solidFill>
          </p:spPr>
        </p:sp>
      </p:grpSp>
      <p:sp>
        <p:nvSpPr>
          <p:cNvPr id="6" name="Freeform 6"/>
          <p:cNvSpPr/>
          <p:nvPr/>
        </p:nvSpPr>
        <p:spPr>
          <a:xfrm>
            <a:off x="0" y="3155856"/>
            <a:ext cx="1785959" cy="3475361"/>
          </a:xfrm>
          <a:custGeom>
            <a:avLst/>
            <a:gdLst/>
            <a:ahLst/>
            <a:cxnLst/>
            <a:rect l="l" t="t" r="r" b="b"/>
            <a:pathLst>
              <a:path w="1785959" h="3475361">
                <a:moveTo>
                  <a:pt x="0" y="0"/>
                </a:moveTo>
                <a:lnTo>
                  <a:pt x="1785959" y="0"/>
                </a:lnTo>
                <a:lnTo>
                  <a:pt x="1785959" y="3475361"/>
                </a:lnTo>
                <a:lnTo>
                  <a:pt x="0" y="34753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2066420" y="1714102"/>
            <a:ext cx="6445068" cy="6445068"/>
            <a:chOff x="0" y="0"/>
            <a:chExt cx="8593424" cy="8593424"/>
          </a:xfrm>
        </p:grpSpPr>
        <p:sp>
          <p:nvSpPr>
            <p:cNvPr id="8" name="Freeform 8"/>
            <p:cNvSpPr/>
            <p:nvPr/>
          </p:nvSpPr>
          <p:spPr>
            <a:xfrm>
              <a:off x="0" y="0"/>
              <a:ext cx="8593455" cy="8593455"/>
            </a:xfrm>
            <a:custGeom>
              <a:avLst/>
              <a:gdLst/>
              <a:ahLst/>
              <a:cxnLst/>
              <a:rect l="l" t="t" r="r" b="b"/>
              <a:pathLst>
                <a:path w="8593455" h="8593455">
                  <a:moveTo>
                    <a:pt x="4296664" y="0"/>
                  </a:moveTo>
                  <a:lnTo>
                    <a:pt x="0" y="4298442"/>
                  </a:lnTo>
                  <a:lnTo>
                    <a:pt x="4296664" y="8593455"/>
                  </a:lnTo>
                  <a:lnTo>
                    <a:pt x="8593455" y="4298442"/>
                  </a:lnTo>
                  <a:lnTo>
                    <a:pt x="4296664" y="0"/>
                  </a:lnTo>
                  <a:close/>
                </a:path>
              </a:pathLst>
            </a:custGeom>
            <a:solidFill>
              <a:srgbClr val="484C68"/>
            </a:solidFill>
          </p:spPr>
        </p:sp>
      </p:grpSp>
      <p:grpSp>
        <p:nvGrpSpPr>
          <p:cNvPr id="9" name="Group 9"/>
          <p:cNvGrpSpPr/>
          <p:nvPr/>
        </p:nvGrpSpPr>
        <p:grpSpPr>
          <a:xfrm>
            <a:off x="5474646" y="5509628"/>
            <a:ext cx="2989293" cy="2989293"/>
            <a:chOff x="0" y="0"/>
            <a:chExt cx="3985724" cy="3985724"/>
          </a:xfrm>
        </p:grpSpPr>
        <p:sp>
          <p:nvSpPr>
            <p:cNvPr id="10" name="Freeform 10"/>
            <p:cNvSpPr/>
            <p:nvPr/>
          </p:nvSpPr>
          <p:spPr>
            <a:xfrm>
              <a:off x="0" y="0"/>
              <a:ext cx="3985768" cy="3985641"/>
            </a:xfrm>
            <a:custGeom>
              <a:avLst/>
              <a:gdLst/>
              <a:ahLst/>
              <a:cxnLst/>
              <a:rect l="l" t="t" r="r" b="b"/>
              <a:pathLst>
                <a:path w="3985768" h="3985641">
                  <a:moveTo>
                    <a:pt x="3729609" y="0"/>
                  </a:moveTo>
                  <a:lnTo>
                    <a:pt x="0" y="3726180"/>
                  </a:lnTo>
                  <a:lnTo>
                    <a:pt x="259461" y="3985641"/>
                  </a:lnTo>
                  <a:lnTo>
                    <a:pt x="3985768" y="256159"/>
                  </a:lnTo>
                  <a:lnTo>
                    <a:pt x="3729609" y="0"/>
                  </a:lnTo>
                  <a:close/>
                </a:path>
              </a:pathLst>
            </a:custGeom>
            <a:solidFill>
              <a:srgbClr val="70B1DA"/>
            </a:solidFill>
          </p:spPr>
        </p:sp>
      </p:grpSp>
      <p:sp>
        <p:nvSpPr>
          <p:cNvPr id="11" name="Freeform 11"/>
          <p:cNvSpPr/>
          <p:nvPr/>
        </p:nvSpPr>
        <p:spPr>
          <a:xfrm>
            <a:off x="0" y="5229295"/>
            <a:ext cx="5317793" cy="5053111"/>
          </a:xfrm>
          <a:custGeom>
            <a:avLst/>
            <a:gdLst/>
            <a:ahLst/>
            <a:cxnLst/>
            <a:rect l="l" t="t" r="r" b="b"/>
            <a:pathLst>
              <a:path w="5317793" h="5053111">
                <a:moveTo>
                  <a:pt x="0" y="0"/>
                </a:moveTo>
                <a:lnTo>
                  <a:pt x="5317793" y="0"/>
                </a:lnTo>
                <a:lnTo>
                  <a:pt x="5317793" y="5053112"/>
                </a:lnTo>
                <a:lnTo>
                  <a:pt x="0" y="5053112"/>
                </a:lnTo>
                <a:lnTo>
                  <a:pt x="0" y="0"/>
                </a:lnTo>
                <a:close/>
              </a:path>
            </a:pathLst>
          </a:custGeom>
          <a:blipFill>
            <a:blip r:embed="rId4"/>
            <a:stretch>
              <a:fillRect l="-18" r="-18"/>
            </a:stretch>
          </a:blipFill>
        </p:spPr>
      </p:sp>
      <p:sp>
        <p:nvSpPr>
          <p:cNvPr id="12" name="Freeform 12"/>
          <p:cNvSpPr/>
          <p:nvPr/>
        </p:nvSpPr>
        <p:spPr>
          <a:xfrm>
            <a:off x="0" y="0"/>
            <a:ext cx="4751021" cy="4613158"/>
          </a:xfrm>
          <a:custGeom>
            <a:avLst/>
            <a:gdLst/>
            <a:ahLst/>
            <a:cxnLst/>
            <a:rect l="l" t="t" r="r" b="b"/>
            <a:pathLst>
              <a:path w="4751021" h="4613158">
                <a:moveTo>
                  <a:pt x="0" y="0"/>
                </a:moveTo>
                <a:lnTo>
                  <a:pt x="4751021" y="0"/>
                </a:lnTo>
                <a:lnTo>
                  <a:pt x="4751021" y="4613158"/>
                </a:lnTo>
                <a:lnTo>
                  <a:pt x="0" y="4613158"/>
                </a:lnTo>
                <a:lnTo>
                  <a:pt x="0" y="0"/>
                </a:lnTo>
                <a:close/>
              </a:path>
            </a:pathLst>
          </a:custGeom>
          <a:blipFill>
            <a:blip r:embed="rId5"/>
            <a:stretch>
              <a:fillRect l="-60" r="-60"/>
            </a:stretch>
          </a:blipFill>
        </p:spPr>
      </p:sp>
      <p:grpSp>
        <p:nvGrpSpPr>
          <p:cNvPr id="13" name="Group 13"/>
          <p:cNvGrpSpPr/>
          <p:nvPr/>
        </p:nvGrpSpPr>
        <p:grpSpPr>
          <a:xfrm>
            <a:off x="7243591" y="1598098"/>
            <a:ext cx="3474815" cy="95200"/>
            <a:chOff x="0" y="0"/>
            <a:chExt cx="4633087" cy="126934"/>
          </a:xfrm>
        </p:grpSpPr>
        <p:sp>
          <p:nvSpPr>
            <p:cNvPr id="14" name="Freeform 14"/>
            <p:cNvSpPr/>
            <p:nvPr/>
          </p:nvSpPr>
          <p:spPr>
            <a:xfrm>
              <a:off x="0" y="0"/>
              <a:ext cx="4633087" cy="126873"/>
            </a:xfrm>
            <a:custGeom>
              <a:avLst/>
              <a:gdLst/>
              <a:ahLst/>
              <a:cxnLst/>
              <a:rect l="l" t="t" r="r" b="b"/>
              <a:pathLst>
                <a:path w="4633087" h="126873">
                  <a:moveTo>
                    <a:pt x="4633087" y="0"/>
                  </a:moveTo>
                  <a:lnTo>
                    <a:pt x="0" y="0"/>
                  </a:lnTo>
                  <a:lnTo>
                    <a:pt x="0" y="126873"/>
                  </a:lnTo>
                  <a:lnTo>
                    <a:pt x="4633087" y="126873"/>
                  </a:lnTo>
                  <a:lnTo>
                    <a:pt x="4633087" y="0"/>
                  </a:lnTo>
                  <a:close/>
                </a:path>
              </a:pathLst>
            </a:custGeom>
            <a:solidFill>
              <a:srgbClr val="70B1DA"/>
            </a:solidFill>
          </p:spPr>
        </p:sp>
      </p:grpSp>
      <p:sp>
        <p:nvSpPr>
          <p:cNvPr id="15" name="Freeform 15"/>
          <p:cNvSpPr/>
          <p:nvPr/>
        </p:nvSpPr>
        <p:spPr>
          <a:xfrm>
            <a:off x="4333849" y="3466551"/>
            <a:ext cx="1910210" cy="3080983"/>
          </a:xfrm>
          <a:custGeom>
            <a:avLst/>
            <a:gdLst/>
            <a:ahLst/>
            <a:cxnLst/>
            <a:rect l="l" t="t" r="r" b="b"/>
            <a:pathLst>
              <a:path w="1910210" h="3080983">
                <a:moveTo>
                  <a:pt x="0" y="0"/>
                </a:moveTo>
                <a:lnTo>
                  <a:pt x="1910210" y="0"/>
                </a:lnTo>
                <a:lnTo>
                  <a:pt x="1910210" y="3080983"/>
                </a:lnTo>
                <a:lnTo>
                  <a:pt x="0" y="308098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TextBox 16"/>
          <p:cNvSpPr txBox="1"/>
          <p:nvPr/>
        </p:nvSpPr>
        <p:spPr>
          <a:xfrm>
            <a:off x="7866230" y="2105276"/>
            <a:ext cx="5704351" cy="1050580"/>
          </a:xfrm>
          <a:prstGeom prst="rect">
            <a:avLst/>
          </a:prstGeom>
        </p:spPr>
        <p:txBody>
          <a:bodyPr lIns="0" tIns="0" rIns="0" bIns="0" rtlCol="0" anchor="t">
            <a:spAutoFit/>
          </a:bodyPr>
          <a:lstStyle/>
          <a:p>
            <a:pPr algn="l">
              <a:lnSpc>
                <a:spcPts val="4024"/>
              </a:lnSpc>
            </a:pPr>
            <a:r>
              <a:rPr lang="en-US" sz="3997" spc="172">
                <a:solidFill>
                  <a:srgbClr val="FFFFFF"/>
                </a:solidFill>
                <a:latin typeface="Cambria"/>
                <a:ea typeface="Cambria"/>
                <a:cs typeface="Cambria"/>
                <a:sym typeface="Cambria"/>
              </a:rPr>
              <a:t>Current Voting System Challenges</a:t>
            </a:r>
          </a:p>
        </p:txBody>
      </p:sp>
      <p:sp>
        <p:nvSpPr>
          <p:cNvPr id="17" name="TextBox 17"/>
          <p:cNvSpPr txBox="1"/>
          <p:nvPr/>
        </p:nvSpPr>
        <p:spPr>
          <a:xfrm>
            <a:off x="9724165" y="3498756"/>
            <a:ext cx="7363531" cy="6088030"/>
          </a:xfrm>
          <a:prstGeom prst="rect">
            <a:avLst/>
          </a:prstGeom>
        </p:spPr>
        <p:txBody>
          <a:bodyPr lIns="0" tIns="0" rIns="0" bIns="0" rtlCol="0" anchor="t">
            <a:spAutoFit/>
          </a:bodyPr>
          <a:lstStyle/>
          <a:p>
            <a:pPr marL="582627" lvl="1" indent="-291314" algn="just">
              <a:lnSpc>
                <a:spcPts val="3224"/>
              </a:lnSpc>
              <a:buFont typeface="Arial"/>
              <a:buChar char="•"/>
            </a:pPr>
            <a:r>
              <a:rPr lang="en-US" sz="2698" spc="-5">
                <a:solidFill>
                  <a:srgbClr val="FFFFFF"/>
                </a:solidFill>
                <a:latin typeface="Tomorrow"/>
                <a:ea typeface="Tomorrow"/>
                <a:cs typeface="Tomorrow"/>
                <a:sym typeface="Tomorrow"/>
              </a:rPr>
              <a:t>Current voting systems often suffer from security vulnerabilities, centralized control, and low voter trust. Issues such as voter fraud, multiple voting, and vote tampering impact the credibility of elections. </a:t>
            </a:r>
          </a:p>
          <a:p>
            <a:pPr algn="just">
              <a:lnSpc>
                <a:spcPts val="3224"/>
              </a:lnSpc>
            </a:pPr>
            <a:endParaRPr lang="en-US" sz="2698" spc="-5">
              <a:solidFill>
                <a:srgbClr val="FFFFFF"/>
              </a:solidFill>
              <a:latin typeface="Tomorrow"/>
              <a:ea typeface="Tomorrow"/>
              <a:cs typeface="Tomorrow"/>
              <a:sym typeface="Tomorrow"/>
            </a:endParaRPr>
          </a:p>
          <a:p>
            <a:pPr marL="582627" lvl="1" indent="-291313" algn="just">
              <a:lnSpc>
                <a:spcPts val="3227"/>
              </a:lnSpc>
              <a:buFont typeface="Arial"/>
              <a:buChar char="•"/>
            </a:pPr>
            <a:r>
              <a:rPr lang="en-US" sz="2698" spc="-7">
                <a:solidFill>
                  <a:srgbClr val="FFFFFF"/>
                </a:solidFill>
                <a:latin typeface="Tomorrow"/>
                <a:ea typeface="Tomorrow"/>
                <a:cs typeface="Tomorrow"/>
                <a:sym typeface="Tomorrow"/>
              </a:rPr>
              <a:t>Blockchain-based voting ensures decentralization, transparency, and security, making it a promising alternative.This  justifies its existence by addressing these concerns, providing a system where each vote is securely recorded and verifiable without compromising voter privacy.</a:t>
            </a:r>
          </a:p>
        </p:txBody>
      </p:sp>
      <p:sp>
        <p:nvSpPr>
          <p:cNvPr id="18" name="TextBox 18"/>
          <p:cNvSpPr txBox="1"/>
          <p:nvPr/>
        </p:nvSpPr>
        <p:spPr>
          <a:xfrm>
            <a:off x="7417825" y="760441"/>
            <a:ext cx="5988106" cy="603194"/>
          </a:xfrm>
          <a:prstGeom prst="rect">
            <a:avLst/>
          </a:prstGeom>
        </p:spPr>
        <p:txBody>
          <a:bodyPr lIns="0" tIns="0" rIns="0" bIns="0" rtlCol="0" anchor="t">
            <a:spAutoFit/>
          </a:bodyPr>
          <a:lstStyle/>
          <a:p>
            <a:pPr algn="l">
              <a:lnSpc>
                <a:spcPts val="4427"/>
              </a:lnSpc>
            </a:pPr>
            <a:r>
              <a:rPr lang="en-US" sz="4397" spc="189">
                <a:solidFill>
                  <a:srgbClr val="FFFFFF"/>
                </a:solidFill>
                <a:latin typeface="Cambria"/>
                <a:ea typeface="Cambria"/>
                <a:cs typeface="Cambria"/>
                <a:sym typeface="Cambria"/>
              </a:rPr>
              <a:t>Justification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693"/>
            <a:ext cx="18278480" cy="10281645"/>
            <a:chOff x="0" y="0"/>
            <a:chExt cx="24371307" cy="13708860"/>
          </a:xfrm>
        </p:grpSpPr>
        <p:sp>
          <p:nvSpPr>
            <p:cNvPr id="3" name="Freeform 3"/>
            <p:cNvSpPr/>
            <p:nvPr/>
          </p:nvSpPr>
          <p:spPr>
            <a:xfrm>
              <a:off x="0" y="0"/>
              <a:ext cx="24371300" cy="13708887"/>
            </a:xfrm>
            <a:custGeom>
              <a:avLst/>
              <a:gdLst/>
              <a:ahLst/>
              <a:cxnLst/>
              <a:rect l="l" t="t" r="r" b="b"/>
              <a:pathLst>
                <a:path w="24371300" h="13708887">
                  <a:moveTo>
                    <a:pt x="24371300" y="0"/>
                  </a:moveTo>
                  <a:lnTo>
                    <a:pt x="0" y="0"/>
                  </a:lnTo>
                  <a:lnTo>
                    <a:pt x="0" y="13708887"/>
                  </a:lnTo>
                  <a:lnTo>
                    <a:pt x="24371300" y="13708887"/>
                  </a:lnTo>
                  <a:lnTo>
                    <a:pt x="24371300" y="0"/>
                  </a:lnTo>
                  <a:close/>
                </a:path>
              </a:pathLst>
            </a:custGeom>
            <a:solidFill>
              <a:srgbClr val="282938"/>
            </a:solidFill>
          </p:spPr>
        </p:sp>
      </p:grpSp>
      <p:grpSp>
        <p:nvGrpSpPr>
          <p:cNvPr id="4" name="Group 4"/>
          <p:cNvGrpSpPr/>
          <p:nvPr/>
        </p:nvGrpSpPr>
        <p:grpSpPr>
          <a:xfrm>
            <a:off x="3287473" y="0"/>
            <a:ext cx="3386596" cy="1693298"/>
            <a:chOff x="0" y="0"/>
            <a:chExt cx="4515462" cy="2257731"/>
          </a:xfrm>
        </p:grpSpPr>
        <p:sp>
          <p:nvSpPr>
            <p:cNvPr id="5" name="Freeform 5"/>
            <p:cNvSpPr/>
            <p:nvPr/>
          </p:nvSpPr>
          <p:spPr>
            <a:xfrm>
              <a:off x="0" y="0"/>
              <a:ext cx="4515358" cy="2257679"/>
            </a:xfrm>
            <a:custGeom>
              <a:avLst/>
              <a:gdLst/>
              <a:ahLst/>
              <a:cxnLst/>
              <a:rect l="l" t="t" r="r" b="b"/>
              <a:pathLst>
                <a:path w="4515358" h="2257679">
                  <a:moveTo>
                    <a:pt x="4515358" y="0"/>
                  </a:moveTo>
                  <a:lnTo>
                    <a:pt x="0" y="0"/>
                  </a:lnTo>
                  <a:lnTo>
                    <a:pt x="2257679" y="2257679"/>
                  </a:lnTo>
                  <a:lnTo>
                    <a:pt x="4515358" y="0"/>
                  </a:lnTo>
                  <a:close/>
                </a:path>
              </a:pathLst>
            </a:custGeom>
            <a:solidFill>
              <a:srgbClr val="70B1DA"/>
            </a:solidFill>
          </p:spPr>
        </p:sp>
      </p:grpSp>
      <p:sp>
        <p:nvSpPr>
          <p:cNvPr id="6" name="Freeform 6"/>
          <p:cNvSpPr/>
          <p:nvPr/>
        </p:nvSpPr>
        <p:spPr>
          <a:xfrm>
            <a:off x="0" y="3155856"/>
            <a:ext cx="1785959" cy="3475361"/>
          </a:xfrm>
          <a:custGeom>
            <a:avLst/>
            <a:gdLst/>
            <a:ahLst/>
            <a:cxnLst/>
            <a:rect l="l" t="t" r="r" b="b"/>
            <a:pathLst>
              <a:path w="1785959" h="3475361">
                <a:moveTo>
                  <a:pt x="0" y="0"/>
                </a:moveTo>
                <a:lnTo>
                  <a:pt x="1785959" y="0"/>
                </a:lnTo>
                <a:lnTo>
                  <a:pt x="1785959" y="3475361"/>
                </a:lnTo>
                <a:lnTo>
                  <a:pt x="0" y="34753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5474646" y="5509628"/>
            <a:ext cx="2989293" cy="2989293"/>
            <a:chOff x="0" y="0"/>
            <a:chExt cx="3985724" cy="3985724"/>
          </a:xfrm>
        </p:grpSpPr>
        <p:sp>
          <p:nvSpPr>
            <p:cNvPr id="8" name="Freeform 8"/>
            <p:cNvSpPr/>
            <p:nvPr/>
          </p:nvSpPr>
          <p:spPr>
            <a:xfrm>
              <a:off x="0" y="0"/>
              <a:ext cx="3985768" cy="3985641"/>
            </a:xfrm>
            <a:custGeom>
              <a:avLst/>
              <a:gdLst/>
              <a:ahLst/>
              <a:cxnLst/>
              <a:rect l="l" t="t" r="r" b="b"/>
              <a:pathLst>
                <a:path w="3985768" h="3985641">
                  <a:moveTo>
                    <a:pt x="3729609" y="0"/>
                  </a:moveTo>
                  <a:lnTo>
                    <a:pt x="0" y="3726180"/>
                  </a:lnTo>
                  <a:lnTo>
                    <a:pt x="259461" y="3985641"/>
                  </a:lnTo>
                  <a:lnTo>
                    <a:pt x="3985768" y="256159"/>
                  </a:lnTo>
                  <a:lnTo>
                    <a:pt x="3729609" y="0"/>
                  </a:lnTo>
                  <a:close/>
                </a:path>
              </a:pathLst>
            </a:custGeom>
            <a:solidFill>
              <a:srgbClr val="70B1DA"/>
            </a:solidFill>
          </p:spPr>
        </p:sp>
      </p:grpSp>
      <p:sp>
        <p:nvSpPr>
          <p:cNvPr id="9" name="Freeform 9"/>
          <p:cNvSpPr/>
          <p:nvPr/>
        </p:nvSpPr>
        <p:spPr>
          <a:xfrm>
            <a:off x="0" y="0"/>
            <a:ext cx="4751021" cy="4613158"/>
          </a:xfrm>
          <a:custGeom>
            <a:avLst/>
            <a:gdLst/>
            <a:ahLst/>
            <a:cxnLst/>
            <a:rect l="l" t="t" r="r" b="b"/>
            <a:pathLst>
              <a:path w="4751021" h="4613158">
                <a:moveTo>
                  <a:pt x="0" y="0"/>
                </a:moveTo>
                <a:lnTo>
                  <a:pt x="4751021" y="0"/>
                </a:lnTo>
                <a:lnTo>
                  <a:pt x="4751021" y="4613158"/>
                </a:lnTo>
                <a:lnTo>
                  <a:pt x="0" y="4613158"/>
                </a:lnTo>
                <a:lnTo>
                  <a:pt x="0" y="0"/>
                </a:lnTo>
                <a:close/>
              </a:path>
            </a:pathLst>
          </a:custGeom>
          <a:blipFill>
            <a:blip r:embed="rId4"/>
            <a:stretch>
              <a:fillRect t="-66" b="-66"/>
            </a:stretch>
          </a:blipFill>
        </p:spPr>
      </p:sp>
      <p:sp>
        <p:nvSpPr>
          <p:cNvPr id="10" name="Freeform 10"/>
          <p:cNvSpPr/>
          <p:nvPr/>
        </p:nvSpPr>
        <p:spPr>
          <a:xfrm>
            <a:off x="2065645" y="1693793"/>
            <a:ext cx="6502086" cy="6287212"/>
          </a:xfrm>
          <a:custGeom>
            <a:avLst/>
            <a:gdLst/>
            <a:ahLst/>
            <a:cxnLst/>
            <a:rect l="l" t="t" r="r" b="b"/>
            <a:pathLst>
              <a:path w="6502086" h="6287212">
                <a:moveTo>
                  <a:pt x="0" y="0"/>
                </a:moveTo>
                <a:lnTo>
                  <a:pt x="6502087" y="0"/>
                </a:lnTo>
                <a:lnTo>
                  <a:pt x="6502087" y="6287212"/>
                </a:lnTo>
                <a:lnTo>
                  <a:pt x="0" y="6287212"/>
                </a:lnTo>
                <a:lnTo>
                  <a:pt x="0" y="0"/>
                </a:lnTo>
                <a:close/>
              </a:path>
            </a:pathLst>
          </a:custGeom>
          <a:blipFill>
            <a:blip r:embed="rId5"/>
            <a:stretch>
              <a:fillRect t="-69" b="-69"/>
            </a:stretch>
          </a:blipFill>
        </p:spPr>
      </p:sp>
      <p:grpSp>
        <p:nvGrpSpPr>
          <p:cNvPr id="11" name="Group 11"/>
          <p:cNvGrpSpPr/>
          <p:nvPr/>
        </p:nvGrpSpPr>
        <p:grpSpPr>
          <a:xfrm>
            <a:off x="0" y="5230108"/>
            <a:ext cx="4828565" cy="5051969"/>
            <a:chOff x="0" y="0"/>
            <a:chExt cx="6438087" cy="6735958"/>
          </a:xfrm>
        </p:grpSpPr>
        <p:sp>
          <p:nvSpPr>
            <p:cNvPr id="12" name="Freeform 12"/>
            <p:cNvSpPr/>
            <p:nvPr/>
          </p:nvSpPr>
          <p:spPr>
            <a:xfrm>
              <a:off x="0" y="0"/>
              <a:ext cx="6438011" cy="6735318"/>
            </a:xfrm>
            <a:custGeom>
              <a:avLst/>
              <a:gdLst/>
              <a:ahLst/>
              <a:cxnLst/>
              <a:rect l="l" t="t" r="r" b="b"/>
              <a:pathLst>
                <a:path w="6438011" h="6735318">
                  <a:moveTo>
                    <a:pt x="2636393" y="0"/>
                  </a:moveTo>
                  <a:lnTo>
                    <a:pt x="0" y="2636393"/>
                  </a:lnTo>
                  <a:lnTo>
                    <a:pt x="0" y="4966970"/>
                  </a:lnTo>
                  <a:lnTo>
                    <a:pt x="1768475" y="6735318"/>
                  </a:lnTo>
                  <a:lnTo>
                    <a:pt x="3504311" y="6735318"/>
                  </a:lnTo>
                  <a:lnTo>
                    <a:pt x="6438011" y="3801618"/>
                  </a:lnTo>
                  <a:lnTo>
                    <a:pt x="2636393" y="0"/>
                  </a:lnTo>
                  <a:close/>
                </a:path>
              </a:pathLst>
            </a:custGeom>
            <a:solidFill>
              <a:srgbClr val="70B1DA"/>
            </a:solidFill>
          </p:spPr>
        </p:sp>
      </p:grpSp>
      <p:grpSp>
        <p:nvGrpSpPr>
          <p:cNvPr id="13" name="Group 13"/>
          <p:cNvGrpSpPr/>
          <p:nvPr/>
        </p:nvGrpSpPr>
        <p:grpSpPr>
          <a:xfrm>
            <a:off x="3244125" y="8498592"/>
            <a:ext cx="3474815" cy="1783421"/>
            <a:chOff x="0" y="0"/>
            <a:chExt cx="4633087" cy="2377895"/>
          </a:xfrm>
        </p:grpSpPr>
        <p:sp>
          <p:nvSpPr>
            <p:cNvPr id="14" name="Freeform 14"/>
            <p:cNvSpPr/>
            <p:nvPr/>
          </p:nvSpPr>
          <p:spPr>
            <a:xfrm>
              <a:off x="0" y="0"/>
              <a:ext cx="4633087" cy="2377313"/>
            </a:xfrm>
            <a:custGeom>
              <a:avLst/>
              <a:gdLst/>
              <a:ahLst/>
              <a:cxnLst/>
              <a:rect l="l" t="t" r="r" b="b"/>
              <a:pathLst>
                <a:path w="4633087" h="2377313">
                  <a:moveTo>
                    <a:pt x="2316480" y="0"/>
                  </a:moveTo>
                  <a:lnTo>
                    <a:pt x="0" y="2316480"/>
                  </a:lnTo>
                  <a:lnTo>
                    <a:pt x="60833" y="2377313"/>
                  </a:lnTo>
                  <a:lnTo>
                    <a:pt x="4572254" y="2377313"/>
                  </a:lnTo>
                  <a:lnTo>
                    <a:pt x="4633087" y="2316480"/>
                  </a:lnTo>
                  <a:lnTo>
                    <a:pt x="2316480" y="0"/>
                  </a:lnTo>
                  <a:close/>
                </a:path>
              </a:pathLst>
            </a:custGeom>
            <a:solidFill>
              <a:srgbClr val="494D69"/>
            </a:solidFill>
          </p:spPr>
        </p:sp>
      </p:grpSp>
      <p:sp>
        <p:nvSpPr>
          <p:cNvPr id="15" name="TextBox 15"/>
          <p:cNvSpPr txBox="1"/>
          <p:nvPr/>
        </p:nvSpPr>
        <p:spPr>
          <a:xfrm>
            <a:off x="7290992" y="543133"/>
            <a:ext cx="5988106" cy="635607"/>
          </a:xfrm>
          <a:prstGeom prst="rect">
            <a:avLst/>
          </a:prstGeom>
        </p:spPr>
        <p:txBody>
          <a:bodyPr lIns="0" tIns="0" rIns="0" bIns="0" rtlCol="0" anchor="t">
            <a:spAutoFit/>
          </a:bodyPr>
          <a:lstStyle/>
          <a:p>
            <a:pPr algn="l">
              <a:lnSpc>
                <a:spcPts val="4847"/>
              </a:lnSpc>
            </a:pPr>
            <a:r>
              <a:rPr lang="en-US" sz="4397" spc="87">
                <a:solidFill>
                  <a:srgbClr val="FFFFFF"/>
                </a:solidFill>
                <a:latin typeface="Cambria"/>
                <a:ea typeface="Cambria"/>
                <a:cs typeface="Cambria"/>
                <a:sym typeface="Cambria"/>
              </a:rPr>
              <a:t>Problem Statement :</a:t>
            </a:r>
          </a:p>
        </p:txBody>
      </p:sp>
      <p:sp>
        <p:nvSpPr>
          <p:cNvPr id="16" name="TextBox 16"/>
          <p:cNvSpPr txBox="1"/>
          <p:nvPr/>
        </p:nvSpPr>
        <p:spPr>
          <a:xfrm>
            <a:off x="9291632" y="1964350"/>
            <a:ext cx="8133536" cy="4848412"/>
          </a:xfrm>
          <a:prstGeom prst="rect">
            <a:avLst/>
          </a:prstGeom>
        </p:spPr>
        <p:txBody>
          <a:bodyPr lIns="0" tIns="0" rIns="0" bIns="0" rtlCol="0" anchor="t">
            <a:spAutoFit/>
          </a:bodyPr>
          <a:lstStyle/>
          <a:p>
            <a:pPr algn="just">
              <a:lnSpc>
                <a:spcPts val="3841"/>
              </a:lnSpc>
            </a:pPr>
            <a:r>
              <a:rPr lang="en-US" sz="3217" spc="-48">
                <a:solidFill>
                  <a:srgbClr val="FFFFFF"/>
                </a:solidFill>
                <a:latin typeface="Tomorrow"/>
                <a:ea typeface="Tomorrow"/>
                <a:cs typeface="Tomorrow"/>
                <a:sym typeface="Tomorrow"/>
              </a:rPr>
              <a:t>Conventional voting systems are prone to fraud, inefficiency, and central authority control. Paper-based and electronic voting machines (EVMs) are susceptible to tampering, hacking, and logistical challenges. </a:t>
            </a:r>
          </a:p>
          <a:p>
            <a:pPr algn="just">
              <a:lnSpc>
                <a:spcPts val="3842"/>
              </a:lnSpc>
            </a:pPr>
            <a:r>
              <a:rPr lang="en-US" sz="3217" spc="-50">
                <a:solidFill>
                  <a:srgbClr val="FFFFFF"/>
                </a:solidFill>
                <a:latin typeface="Tomorrow"/>
                <a:ea typeface="Tomorrow"/>
                <a:cs typeface="Tomorrow"/>
                <a:sym typeface="Tomorrow"/>
              </a:rPr>
              <a:t>There is a need for a secure, transparent, and decentralized voting system that eliminates fraud, ensures integrity, and provides instant and verifiable results.</a:t>
            </a:r>
          </a:p>
        </p:txBody>
      </p:sp>
      <p:grpSp>
        <p:nvGrpSpPr>
          <p:cNvPr id="17" name="Group 17"/>
          <p:cNvGrpSpPr/>
          <p:nvPr/>
        </p:nvGrpSpPr>
        <p:grpSpPr>
          <a:xfrm>
            <a:off x="7031004" y="1268551"/>
            <a:ext cx="5988106" cy="82342"/>
            <a:chOff x="0" y="0"/>
            <a:chExt cx="4633087" cy="63709"/>
          </a:xfrm>
        </p:grpSpPr>
        <p:sp>
          <p:nvSpPr>
            <p:cNvPr id="18" name="Freeform 18"/>
            <p:cNvSpPr/>
            <p:nvPr/>
          </p:nvSpPr>
          <p:spPr>
            <a:xfrm>
              <a:off x="0" y="0"/>
              <a:ext cx="4633087" cy="63679"/>
            </a:xfrm>
            <a:custGeom>
              <a:avLst/>
              <a:gdLst/>
              <a:ahLst/>
              <a:cxnLst/>
              <a:rect l="l" t="t" r="r" b="b"/>
              <a:pathLst>
                <a:path w="4633087" h="63679">
                  <a:moveTo>
                    <a:pt x="4633087" y="0"/>
                  </a:moveTo>
                  <a:lnTo>
                    <a:pt x="0" y="0"/>
                  </a:lnTo>
                  <a:lnTo>
                    <a:pt x="0" y="63679"/>
                  </a:lnTo>
                  <a:lnTo>
                    <a:pt x="4633087" y="63679"/>
                  </a:lnTo>
                  <a:lnTo>
                    <a:pt x="4633087" y="0"/>
                  </a:lnTo>
                  <a:close/>
                </a:path>
              </a:pathLst>
            </a:custGeom>
            <a:solidFill>
              <a:srgbClr val="70B1DA"/>
            </a:solidFill>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693"/>
            <a:ext cx="18278480" cy="10281645"/>
            <a:chOff x="0" y="0"/>
            <a:chExt cx="24371307" cy="13708860"/>
          </a:xfrm>
        </p:grpSpPr>
        <p:sp>
          <p:nvSpPr>
            <p:cNvPr id="3" name="Freeform 3"/>
            <p:cNvSpPr/>
            <p:nvPr/>
          </p:nvSpPr>
          <p:spPr>
            <a:xfrm>
              <a:off x="0" y="0"/>
              <a:ext cx="24371300" cy="13708887"/>
            </a:xfrm>
            <a:custGeom>
              <a:avLst/>
              <a:gdLst/>
              <a:ahLst/>
              <a:cxnLst/>
              <a:rect l="l" t="t" r="r" b="b"/>
              <a:pathLst>
                <a:path w="24371300" h="13708887">
                  <a:moveTo>
                    <a:pt x="24371300" y="0"/>
                  </a:moveTo>
                  <a:lnTo>
                    <a:pt x="0" y="0"/>
                  </a:lnTo>
                  <a:lnTo>
                    <a:pt x="0" y="13708887"/>
                  </a:lnTo>
                  <a:lnTo>
                    <a:pt x="24371300" y="13708887"/>
                  </a:lnTo>
                  <a:lnTo>
                    <a:pt x="24371300" y="0"/>
                  </a:lnTo>
                  <a:close/>
                </a:path>
              </a:pathLst>
            </a:custGeom>
            <a:solidFill>
              <a:srgbClr val="282938"/>
            </a:solidFill>
          </p:spPr>
        </p:sp>
      </p:grpSp>
      <p:sp>
        <p:nvSpPr>
          <p:cNvPr id="4" name="Freeform 4"/>
          <p:cNvSpPr/>
          <p:nvPr/>
        </p:nvSpPr>
        <p:spPr>
          <a:xfrm>
            <a:off x="12260623" y="-165524"/>
            <a:ext cx="8713780" cy="6198447"/>
          </a:xfrm>
          <a:custGeom>
            <a:avLst/>
            <a:gdLst/>
            <a:ahLst/>
            <a:cxnLst/>
            <a:rect l="l" t="t" r="r" b="b"/>
            <a:pathLst>
              <a:path w="8713780" h="6198447">
                <a:moveTo>
                  <a:pt x="0" y="0"/>
                </a:moveTo>
                <a:lnTo>
                  <a:pt x="8713780" y="0"/>
                </a:lnTo>
                <a:lnTo>
                  <a:pt x="8713780" y="6198447"/>
                </a:lnTo>
                <a:lnTo>
                  <a:pt x="0" y="61984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0" y="4060653"/>
            <a:ext cx="4614682" cy="6221373"/>
          </a:xfrm>
          <a:custGeom>
            <a:avLst/>
            <a:gdLst/>
            <a:ahLst/>
            <a:cxnLst/>
            <a:rect l="l" t="t" r="r" b="b"/>
            <a:pathLst>
              <a:path w="4614682" h="6221373">
                <a:moveTo>
                  <a:pt x="0" y="0"/>
                </a:moveTo>
                <a:lnTo>
                  <a:pt x="4614682" y="0"/>
                </a:lnTo>
                <a:lnTo>
                  <a:pt x="4614682" y="6221373"/>
                </a:lnTo>
                <a:lnTo>
                  <a:pt x="0" y="62213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622972" y="552450"/>
            <a:ext cx="9053560" cy="942975"/>
          </a:xfrm>
          <a:prstGeom prst="rect">
            <a:avLst/>
          </a:prstGeom>
        </p:spPr>
        <p:txBody>
          <a:bodyPr lIns="0" tIns="0" rIns="0" bIns="0" rtlCol="0" anchor="t">
            <a:spAutoFit/>
          </a:bodyPr>
          <a:lstStyle/>
          <a:p>
            <a:pPr algn="l">
              <a:lnSpc>
                <a:spcPts val="7376"/>
              </a:lnSpc>
            </a:pPr>
            <a:r>
              <a:rPr lang="en-US" sz="6146" spc="224">
                <a:solidFill>
                  <a:srgbClr val="FFFFFF"/>
                </a:solidFill>
                <a:latin typeface="Cambria"/>
                <a:ea typeface="Cambria"/>
                <a:cs typeface="Cambria"/>
                <a:sym typeface="Cambria"/>
              </a:rPr>
              <a:t>SCOPE :</a:t>
            </a:r>
          </a:p>
        </p:txBody>
      </p:sp>
      <p:sp>
        <p:nvSpPr>
          <p:cNvPr id="7" name="TextBox 7"/>
          <p:cNvSpPr txBox="1"/>
          <p:nvPr/>
        </p:nvSpPr>
        <p:spPr>
          <a:xfrm>
            <a:off x="1712673" y="2326022"/>
            <a:ext cx="10547949" cy="6276975"/>
          </a:xfrm>
          <a:prstGeom prst="rect">
            <a:avLst/>
          </a:prstGeom>
        </p:spPr>
        <p:txBody>
          <a:bodyPr lIns="0" tIns="0" rIns="0" bIns="0" rtlCol="0" anchor="t">
            <a:spAutoFit/>
          </a:bodyPr>
          <a:lstStyle/>
          <a:p>
            <a:pPr marL="645566" lvl="1" indent="-322783" algn="just">
              <a:lnSpc>
                <a:spcPts val="3588"/>
              </a:lnSpc>
              <a:buFont typeface="Arial"/>
              <a:buChar char="•"/>
            </a:pPr>
            <a:r>
              <a:rPr lang="en-US" sz="2990" spc="-155">
                <a:solidFill>
                  <a:srgbClr val="FFFFFF"/>
                </a:solidFill>
                <a:latin typeface="Tomorrow"/>
                <a:ea typeface="Tomorrow"/>
                <a:cs typeface="Tomorrow"/>
                <a:sym typeface="Tomorrow"/>
              </a:rPr>
              <a:t>Implementing </a:t>
            </a:r>
            <a:r>
              <a:rPr lang="en-US" sz="2990" b="1" spc="-155">
                <a:solidFill>
                  <a:srgbClr val="FFFFFF"/>
                </a:solidFill>
                <a:latin typeface="Tomorrow Bold"/>
                <a:ea typeface="Tomorrow Bold"/>
                <a:cs typeface="Tomorrow Bold"/>
                <a:sym typeface="Tomorrow Bold"/>
              </a:rPr>
              <a:t>Ethereum</a:t>
            </a:r>
            <a:r>
              <a:rPr lang="en-US" sz="2990" spc="-155">
                <a:solidFill>
                  <a:srgbClr val="FFFFFF"/>
                </a:solidFill>
                <a:latin typeface="Tomorrow"/>
                <a:ea typeface="Tomorrow"/>
                <a:cs typeface="Tomorrow"/>
                <a:sym typeface="Tomorrow"/>
              </a:rPr>
              <a:t>-based smart contracts for secure voting.</a:t>
            </a:r>
          </a:p>
          <a:p>
            <a:pPr algn="just">
              <a:lnSpc>
                <a:spcPts val="3588"/>
              </a:lnSpc>
            </a:pPr>
            <a:endParaRPr lang="en-US" sz="2990" spc="-155">
              <a:solidFill>
                <a:srgbClr val="FFFFFF"/>
              </a:solidFill>
              <a:latin typeface="Tomorrow"/>
              <a:ea typeface="Tomorrow"/>
              <a:cs typeface="Tomorrow"/>
              <a:sym typeface="Tomorrow"/>
            </a:endParaRPr>
          </a:p>
          <a:p>
            <a:pPr marL="645566" lvl="1" indent="-322783" algn="just">
              <a:lnSpc>
                <a:spcPts val="3588"/>
              </a:lnSpc>
              <a:buFont typeface="Arial"/>
              <a:buChar char="•"/>
            </a:pPr>
            <a:r>
              <a:rPr lang="en-US" sz="2990" spc="-155">
                <a:solidFill>
                  <a:srgbClr val="FFFFFF"/>
                </a:solidFill>
                <a:latin typeface="Tomorrow"/>
                <a:ea typeface="Tomorrow"/>
                <a:cs typeface="Tomorrow"/>
                <a:sym typeface="Tomorrow"/>
              </a:rPr>
              <a:t>Ensuring voter authentication and privacy using </a:t>
            </a:r>
            <a:r>
              <a:rPr lang="en-US" sz="2990" b="1" spc="-155">
                <a:solidFill>
                  <a:srgbClr val="FFFFFF"/>
                </a:solidFill>
                <a:latin typeface="Tomorrow Bold"/>
                <a:ea typeface="Tomorrow Bold"/>
                <a:cs typeface="Tomorrow Bold"/>
                <a:sym typeface="Tomorrow Bold"/>
              </a:rPr>
              <a:t>cryptographic techniques.</a:t>
            </a:r>
          </a:p>
          <a:p>
            <a:pPr algn="just">
              <a:lnSpc>
                <a:spcPts val="3588"/>
              </a:lnSpc>
            </a:pPr>
            <a:endParaRPr lang="en-US" sz="2990" b="1" spc="-155">
              <a:solidFill>
                <a:srgbClr val="FFFFFF"/>
              </a:solidFill>
              <a:latin typeface="Tomorrow Bold"/>
              <a:ea typeface="Tomorrow Bold"/>
              <a:cs typeface="Tomorrow Bold"/>
              <a:sym typeface="Tomorrow Bold"/>
            </a:endParaRPr>
          </a:p>
          <a:p>
            <a:pPr marL="645566" lvl="1" indent="-322783" algn="just">
              <a:lnSpc>
                <a:spcPts val="3588"/>
              </a:lnSpc>
              <a:buFont typeface="Arial"/>
              <a:buChar char="•"/>
            </a:pPr>
            <a:r>
              <a:rPr lang="en-US" sz="2990" spc="-155">
                <a:solidFill>
                  <a:srgbClr val="FFFFFF"/>
                </a:solidFill>
                <a:latin typeface="Tomorrow"/>
                <a:ea typeface="Tomorrow"/>
                <a:cs typeface="Tomorrow"/>
                <a:sym typeface="Tomorrow"/>
              </a:rPr>
              <a:t>Developing a user-friendly interface for voters and election officials.</a:t>
            </a:r>
          </a:p>
          <a:p>
            <a:pPr algn="just">
              <a:lnSpc>
                <a:spcPts val="3588"/>
              </a:lnSpc>
            </a:pPr>
            <a:endParaRPr lang="en-US" sz="2990" spc="-155">
              <a:solidFill>
                <a:srgbClr val="FFFFFF"/>
              </a:solidFill>
              <a:latin typeface="Tomorrow"/>
              <a:ea typeface="Tomorrow"/>
              <a:cs typeface="Tomorrow"/>
              <a:sym typeface="Tomorrow"/>
            </a:endParaRPr>
          </a:p>
          <a:p>
            <a:pPr marL="645566" lvl="1" indent="-322783" algn="just">
              <a:lnSpc>
                <a:spcPts val="3588"/>
              </a:lnSpc>
              <a:buFont typeface="Arial"/>
              <a:buChar char="•"/>
            </a:pPr>
            <a:r>
              <a:rPr lang="en-US" sz="2990" spc="-155">
                <a:solidFill>
                  <a:srgbClr val="FFFFFF"/>
                </a:solidFill>
                <a:latin typeface="Tomorrow"/>
                <a:ea typeface="Tomorrow"/>
                <a:cs typeface="Tomorrow"/>
                <a:sym typeface="Tomorrow"/>
              </a:rPr>
              <a:t>Supporting tamper-proof and verifiable election results with real-time updates.</a:t>
            </a:r>
          </a:p>
          <a:p>
            <a:pPr algn="just">
              <a:lnSpc>
                <a:spcPts val="3588"/>
              </a:lnSpc>
            </a:pPr>
            <a:endParaRPr lang="en-US" sz="2990" spc="-155">
              <a:solidFill>
                <a:srgbClr val="FFFFFF"/>
              </a:solidFill>
              <a:latin typeface="Tomorrow"/>
              <a:ea typeface="Tomorrow"/>
              <a:cs typeface="Tomorrow"/>
              <a:sym typeface="Tomorrow"/>
            </a:endParaRPr>
          </a:p>
          <a:p>
            <a:pPr marL="645566" lvl="1" indent="-322783" algn="just">
              <a:lnSpc>
                <a:spcPts val="3588"/>
              </a:lnSpc>
              <a:buFont typeface="Arial"/>
              <a:buChar char="•"/>
            </a:pPr>
            <a:r>
              <a:rPr lang="en-US" sz="2990" spc="-155">
                <a:solidFill>
                  <a:srgbClr val="FFFFFF"/>
                </a:solidFill>
                <a:latin typeface="Tomorrow"/>
                <a:ea typeface="Tomorrow"/>
                <a:cs typeface="Tomorrow"/>
                <a:sym typeface="Tomorrow"/>
              </a:rPr>
              <a:t>Allowing remote voting, increasing accessibility for voters.</a:t>
            </a:r>
          </a:p>
          <a:p>
            <a:pPr algn="just">
              <a:lnSpc>
                <a:spcPts val="3588"/>
              </a:lnSpc>
            </a:pPr>
            <a:endParaRPr lang="en-US" sz="2990" spc="-155">
              <a:solidFill>
                <a:srgbClr val="FFFFFF"/>
              </a:solidFill>
              <a:latin typeface="Tomorrow"/>
              <a:ea typeface="Tomorrow"/>
              <a:cs typeface="Tomorrow"/>
              <a:sym typeface="Tomorrow"/>
            </a:endParaRPr>
          </a:p>
        </p:txBody>
      </p:sp>
      <p:grpSp>
        <p:nvGrpSpPr>
          <p:cNvPr id="8" name="Group 8"/>
          <p:cNvGrpSpPr/>
          <p:nvPr/>
        </p:nvGrpSpPr>
        <p:grpSpPr>
          <a:xfrm>
            <a:off x="453471" y="1684595"/>
            <a:ext cx="3707739" cy="95200"/>
            <a:chOff x="0" y="0"/>
            <a:chExt cx="4943652" cy="126934"/>
          </a:xfrm>
        </p:grpSpPr>
        <p:sp>
          <p:nvSpPr>
            <p:cNvPr id="9" name="Freeform 9"/>
            <p:cNvSpPr/>
            <p:nvPr/>
          </p:nvSpPr>
          <p:spPr>
            <a:xfrm>
              <a:off x="0" y="0"/>
              <a:ext cx="4942840" cy="126873"/>
            </a:xfrm>
            <a:custGeom>
              <a:avLst/>
              <a:gdLst/>
              <a:ahLst/>
              <a:cxnLst/>
              <a:rect l="l" t="t" r="r" b="b"/>
              <a:pathLst>
                <a:path w="4942840" h="126873">
                  <a:moveTo>
                    <a:pt x="4942840" y="0"/>
                  </a:moveTo>
                  <a:lnTo>
                    <a:pt x="0" y="0"/>
                  </a:lnTo>
                  <a:lnTo>
                    <a:pt x="0" y="126873"/>
                  </a:lnTo>
                  <a:lnTo>
                    <a:pt x="4942840" y="126873"/>
                  </a:lnTo>
                  <a:lnTo>
                    <a:pt x="4942840" y="0"/>
                  </a:lnTo>
                  <a:close/>
                </a:path>
              </a:pathLst>
            </a:custGeom>
            <a:solidFill>
              <a:srgbClr val="70B1DA"/>
            </a:solidFill>
          </p:spPr>
        </p:sp>
      </p:grpSp>
      <p:sp>
        <p:nvSpPr>
          <p:cNvPr id="10" name="Freeform 10"/>
          <p:cNvSpPr/>
          <p:nvPr/>
        </p:nvSpPr>
        <p:spPr>
          <a:xfrm>
            <a:off x="13238784" y="3808774"/>
            <a:ext cx="5634189" cy="6299498"/>
          </a:xfrm>
          <a:custGeom>
            <a:avLst/>
            <a:gdLst/>
            <a:ahLst/>
            <a:cxnLst/>
            <a:rect l="l" t="t" r="r" b="b"/>
            <a:pathLst>
              <a:path w="5634189" h="6299498">
                <a:moveTo>
                  <a:pt x="0" y="0"/>
                </a:moveTo>
                <a:lnTo>
                  <a:pt x="5634189" y="0"/>
                </a:lnTo>
                <a:lnTo>
                  <a:pt x="5634189" y="6299498"/>
                </a:lnTo>
                <a:lnTo>
                  <a:pt x="0" y="6299498"/>
                </a:lnTo>
                <a:lnTo>
                  <a:pt x="0" y="0"/>
                </a:lnTo>
                <a:close/>
              </a:path>
            </a:pathLst>
          </a:custGeom>
          <a:blipFill>
            <a:blip r:embed="rId6"/>
            <a:stretch>
              <a:fillRect l="-3736" r="-3736"/>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grpSp>
        <p:nvGrpSpPr>
          <p:cNvPr id="3" name="Group 3"/>
          <p:cNvGrpSpPr/>
          <p:nvPr/>
        </p:nvGrpSpPr>
        <p:grpSpPr>
          <a:xfrm>
            <a:off x="8494282" y="0"/>
            <a:ext cx="9777275" cy="10272125"/>
            <a:chOff x="0" y="0"/>
            <a:chExt cx="13036366" cy="13696167"/>
          </a:xfrm>
        </p:grpSpPr>
        <p:sp>
          <p:nvSpPr>
            <p:cNvPr id="4" name="Freeform 4"/>
            <p:cNvSpPr/>
            <p:nvPr/>
          </p:nvSpPr>
          <p:spPr>
            <a:xfrm>
              <a:off x="0" y="0"/>
              <a:ext cx="13035465" cy="13696187"/>
            </a:xfrm>
            <a:custGeom>
              <a:avLst/>
              <a:gdLst/>
              <a:ahLst/>
              <a:cxnLst/>
              <a:rect l="l" t="t" r="r" b="b"/>
              <a:pathLst>
                <a:path w="13035465" h="13696187">
                  <a:moveTo>
                    <a:pt x="13035465" y="0"/>
                  </a:moveTo>
                  <a:lnTo>
                    <a:pt x="0" y="0"/>
                  </a:lnTo>
                  <a:lnTo>
                    <a:pt x="0" y="13696187"/>
                  </a:lnTo>
                  <a:lnTo>
                    <a:pt x="13035465" y="13696187"/>
                  </a:lnTo>
                  <a:lnTo>
                    <a:pt x="13035465" y="0"/>
                  </a:lnTo>
                  <a:close/>
                </a:path>
              </a:pathLst>
            </a:custGeom>
            <a:solidFill>
              <a:srgbClr val="282938"/>
            </a:solidFill>
          </p:spPr>
        </p:sp>
      </p:grpSp>
      <p:grpSp>
        <p:nvGrpSpPr>
          <p:cNvPr id="5" name="Group 5"/>
          <p:cNvGrpSpPr/>
          <p:nvPr/>
        </p:nvGrpSpPr>
        <p:grpSpPr>
          <a:xfrm>
            <a:off x="9317371" y="1449950"/>
            <a:ext cx="3474815" cy="95200"/>
            <a:chOff x="0" y="0"/>
            <a:chExt cx="4633087" cy="126934"/>
          </a:xfrm>
        </p:grpSpPr>
        <p:sp>
          <p:nvSpPr>
            <p:cNvPr id="6" name="Freeform 6"/>
            <p:cNvSpPr/>
            <p:nvPr/>
          </p:nvSpPr>
          <p:spPr>
            <a:xfrm>
              <a:off x="0" y="0"/>
              <a:ext cx="4633087" cy="126873"/>
            </a:xfrm>
            <a:custGeom>
              <a:avLst/>
              <a:gdLst/>
              <a:ahLst/>
              <a:cxnLst/>
              <a:rect l="l" t="t" r="r" b="b"/>
              <a:pathLst>
                <a:path w="4633087" h="126873">
                  <a:moveTo>
                    <a:pt x="4633087" y="0"/>
                  </a:moveTo>
                  <a:lnTo>
                    <a:pt x="0" y="0"/>
                  </a:lnTo>
                  <a:lnTo>
                    <a:pt x="0" y="126873"/>
                  </a:lnTo>
                  <a:lnTo>
                    <a:pt x="4633087" y="126873"/>
                  </a:lnTo>
                  <a:lnTo>
                    <a:pt x="4633087" y="0"/>
                  </a:lnTo>
                  <a:close/>
                </a:path>
              </a:pathLst>
            </a:custGeom>
            <a:solidFill>
              <a:srgbClr val="70B1DA"/>
            </a:solidFill>
          </p:spPr>
        </p:sp>
      </p:grpSp>
      <p:sp>
        <p:nvSpPr>
          <p:cNvPr id="7" name="Freeform 7"/>
          <p:cNvSpPr/>
          <p:nvPr/>
        </p:nvSpPr>
        <p:spPr>
          <a:xfrm>
            <a:off x="-1369174" y="1227269"/>
            <a:ext cx="11313603" cy="6901298"/>
          </a:xfrm>
          <a:custGeom>
            <a:avLst/>
            <a:gdLst/>
            <a:ahLst/>
            <a:cxnLst/>
            <a:rect l="l" t="t" r="r" b="b"/>
            <a:pathLst>
              <a:path w="11313603" h="6901298">
                <a:moveTo>
                  <a:pt x="0" y="0"/>
                </a:moveTo>
                <a:lnTo>
                  <a:pt x="11313603" y="0"/>
                </a:lnTo>
                <a:lnTo>
                  <a:pt x="11313603" y="6901298"/>
                </a:lnTo>
                <a:lnTo>
                  <a:pt x="0" y="6901298"/>
                </a:lnTo>
                <a:lnTo>
                  <a:pt x="0" y="0"/>
                </a:lnTo>
                <a:close/>
              </a:path>
            </a:pathLst>
          </a:custGeom>
          <a:blipFill>
            <a:blip r:embed="rId3">
              <a:alphaModFix amt="69000"/>
            </a:blip>
            <a:stretch>
              <a:fillRect/>
            </a:stretch>
          </a:blipFill>
        </p:spPr>
      </p:sp>
      <p:sp>
        <p:nvSpPr>
          <p:cNvPr id="8" name="TextBox 8"/>
          <p:cNvSpPr txBox="1"/>
          <p:nvPr/>
        </p:nvSpPr>
        <p:spPr>
          <a:xfrm>
            <a:off x="9144000" y="2052721"/>
            <a:ext cx="7811345" cy="6559917"/>
          </a:xfrm>
          <a:prstGeom prst="rect">
            <a:avLst/>
          </a:prstGeom>
        </p:spPr>
        <p:txBody>
          <a:bodyPr lIns="0" tIns="0" rIns="0" bIns="0" rtlCol="0" anchor="t">
            <a:spAutoFit/>
          </a:bodyPr>
          <a:lstStyle/>
          <a:p>
            <a:pPr marL="582627" lvl="1" indent="-291314" algn="just">
              <a:lnSpc>
                <a:spcPts val="3259"/>
              </a:lnSpc>
              <a:buFont typeface="Arial"/>
              <a:buChar char="•"/>
            </a:pPr>
            <a:r>
              <a:rPr lang="en-US" sz="2698" spc="2">
                <a:solidFill>
                  <a:srgbClr val="FFFFFF"/>
                </a:solidFill>
                <a:latin typeface="Tomorrow"/>
                <a:ea typeface="Tomorrow"/>
                <a:cs typeface="Tomorrow"/>
                <a:sym typeface="Tomorrow"/>
              </a:rPr>
              <a:t>Security – Prevent vote tampering and unauthorized access.</a:t>
            </a:r>
          </a:p>
          <a:p>
            <a:pPr algn="just">
              <a:lnSpc>
                <a:spcPts val="3259"/>
              </a:lnSpc>
            </a:pPr>
            <a:endParaRPr lang="en-US" sz="2698" spc="2">
              <a:solidFill>
                <a:srgbClr val="FFFFFF"/>
              </a:solidFill>
              <a:latin typeface="Tomorrow"/>
              <a:ea typeface="Tomorrow"/>
              <a:cs typeface="Tomorrow"/>
              <a:sym typeface="Tomorrow"/>
            </a:endParaRPr>
          </a:p>
          <a:p>
            <a:pPr marL="582627" lvl="1" indent="-291314" algn="just">
              <a:lnSpc>
                <a:spcPts val="3259"/>
              </a:lnSpc>
              <a:buFont typeface="Arial"/>
              <a:buChar char="•"/>
            </a:pPr>
            <a:r>
              <a:rPr lang="en-US" sz="2698" spc="2">
                <a:solidFill>
                  <a:srgbClr val="FFFFFF"/>
                </a:solidFill>
                <a:latin typeface="Tomorrow"/>
                <a:ea typeface="Tomorrow"/>
                <a:cs typeface="Tomorrow"/>
                <a:sym typeface="Tomorrow"/>
              </a:rPr>
              <a:t>Transparency – Allow public verification of election results while maintaining voter anonymity.</a:t>
            </a:r>
          </a:p>
          <a:p>
            <a:pPr algn="just">
              <a:lnSpc>
                <a:spcPts val="3259"/>
              </a:lnSpc>
            </a:pPr>
            <a:endParaRPr lang="en-US" sz="2698" spc="2">
              <a:solidFill>
                <a:srgbClr val="FFFFFF"/>
              </a:solidFill>
              <a:latin typeface="Tomorrow"/>
              <a:ea typeface="Tomorrow"/>
              <a:cs typeface="Tomorrow"/>
              <a:sym typeface="Tomorrow"/>
            </a:endParaRPr>
          </a:p>
          <a:p>
            <a:pPr marL="582627" lvl="1" indent="-291314" algn="just">
              <a:lnSpc>
                <a:spcPts val="3259"/>
              </a:lnSpc>
              <a:buFont typeface="Arial"/>
              <a:buChar char="•"/>
            </a:pPr>
            <a:r>
              <a:rPr lang="en-US" sz="2698" spc="2">
                <a:solidFill>
                  <a:srgbClr val="FFFFFF"/>
                </a:solidFill>
                <a:latin typeface="Tomorrow"/>
                <a:ea typeface="Tomorrow"/>
                <a:cs typeface="Tomorrow"/>
                <a:sym typeface="Tomorrow"/>
              </a:rPr>
              <a:t>Decentralization – Eliminate reliance on a central authority.</a:t>
            </a:r>
          </a:p>
          <a:p>
            <a:pPr algn="just">
              <a:lnSpc>
                <a:spcPts val="3259"/>
              </a:lnSpc>
            </a:pPr>
            <a:endParaRPr lang="en-US" sz="2698" spc="2">
              <a:solidFill>
                <a:srgbClr val="FFFFFF"/>
              </a:solidFill>
              <a:latin typeface="Tomorrow"/>
              <a:ea typeface="Tomorrow"/>
              <a:cs typeface="Tomorrow"/>
              <a:sym typeface="Tomorrow"/>
            </a:endParaRPr>
          </a:p>
          <a:p>
            <a:pPr marL="582627" lvl="1" indent="-291314" algn="just">
              <a:lnSpc>
                <a:spcPts val="3259"/>
              </a:lnSpc>
              <a:buFont typeface="Arial"/>
              <a:buChar char="•"/>
            </a:pPr>
            <a:r>
              <a:rPr lang="en-US" sz="2698" spc="2">
                <a:solidFill>
                  <a:srgbClr val="FFFFFF"/>
                </a:solidFill>
                <a:latin typeface="Tomorrow"/>
                <a:ea typeface="Tomorrow"/>
                <a:cs typeface="Tomorrow"/>
                <a:sym typeface="Tomorrow"/>
              </a:rPr>
              <a:t>Efficiency – Reduce manual vote counting and speed up election result declaration.</a:t>
            </a:r>
          </a:p>
          <a:p>
            <a:pPr algn="just">
              <a:lnSpc>
                <a:spcPts val="3259"/>
              </a:lnSpc>
            </a:pPr>
            <a:endParaRPr lang="en-US" sz="2698" spc="2">
              <a:solidFill>
                <a:srgbClr val="FFFFFF"/>
              </a:solidFill>
              <a:latin typeface="Tomorrow"/>
              <a:ea typeface="Tomorrow"/>
              <a:cs typeface="Tomorrow"/>
              <a:sym typeface="Tomorrow"/>
            </a:endParaRPr>
          </a:p>
          <a:p>
            <a:pPr marL="582627" lvl="1" indent="-291314" algn="just">
              <a:lnSpc>
                <a:spcPts val="3259"/>
              </a:lnSpc>
              <a:buFont typeface="Arial"/>
              <a:buChar char="•"/>
            </a:pPr>
            <a:r>
              <a:rPr lang="en-US" sz="2698" spc="2">
                <a:solidFill>
                  <a:srgbClr val="FFFFFF"/>
                </a:solidFill>
                <a:latin typeface="Tomorrow"/>
                <a:ea typeface="Tomorrow"/>
                <a:cs typeface="Tomorrow"/>
                <a:sym typeface="Tomorrow"/>
              </a:rPr>
              <a:t>Accessibility – Enable remote and secure voting for all eligible users</a:t>
            </a:r>
          </a:p>
          <a:p>
            <a:pPr algn="just">
              <a:lnSpc>
                <a:spcPts val="3260"/>
              </a:lnSpc>
            </a:pPr>
            <a:endParaRPr lang="en-US" sz="2698" spc="2">
              <a:solidFill>
                <a:srgbClr val="FFFFFF"/>
              </a:solidFill>
              <a:latin typeface="Tomorrow"/>
              <a:ea typeface="Tomorrow"/>
              <a:cs typeface="Tomorrow"/>
              <a:sym typeface="Tomorrow"/>
            </a:endParaRPr>
          </a:p>
        </p:txBody>
      </p:sp>
      <p:sp>
        <p:nvSpPr>
          <p:cNvPr id="9" name="Freeform 9"/>
          <p:cNvSpPr/>
          <p:nvPr/>
        </p:nvSpPr>
        <p:spPr>
          <a:xfrm rot="2700000">
            <a:off x="-1445088" y="-586190"/>
            <a:ext cx="3749475" cy="2287180"/>
          </a:xfrm>
          <a:custGeom>
            <a:avLst/>
            <a:gdLst/>
            <a:ahLst/>
            <a:cxnLst/>
            <a:rect l="l" t="t" r="r" b="b"/>
            <a:pathLst>
              <a:path w="3749475" h="2287180">
                <a:moveTo>
                  <a:pt x="0" y="0"/>
                </a:moveTo>
                <a:lnTo>
                  <a:pt x="3749475" y="0"/>
                </a:lnTo>
                <a:lnTo>
                  <a:pt x="3749475" y="2287180"/>
                </a:lnTo>
                <a:lnTo>
                  <a:pt x="0" y="2287180"/>
                </a:lnTo>
                <a:lnTo>
                  <a:pt x="0" y="0"/>
                </a:lnTo>
                <a:close/>
              </a:path>
            </a:pathLst>
          </a:custGeom>
          <a:blipFill>
            <a:blip r:embed="rId3">
              <a:alphaModFix amt="18999"/>
            </a:blip>
            <a:stretch>
              <a:fillRect/>
            </a:stretch>
          </a:blipFill>
        </p:spPr>
      </p:sp>
      <p:sp>
        <p:nvSpPr>
          <p:cNvPr id="10" name="Freeform 10"/>
          <p:cNvSpPr/>
          <p:nvPr/>
        </p:nvSpPr>
        <p:spPr>
          <a:xfrm rot="2700000">
            <a:off x="-1426466" y="6953843"/>
            <a:ext cx="3749475" cy="2733575"/>
          </a:xfrm>
          <a:custGeom>
            <a:avLst/>
            <a:gdLst/>
            <a:ahLst/>
            <a:cxnLst/>
            <a:rect l="l" t="t" r="r" b="b"/>
            <a:pathLst>
              <a:path w="3749475" h="2733575">
                <a:moveTo>
                  <a:pt x="0" y="0"/>
                </a:moveTo>
                <a:lnTo>
                  <a:pt x="3749475" y="0"/>
                </a:lnTo>
                <a:lnTo>
                  <a:pt x="3749475" y="2733575"/>
                </a:lnTo>
                <a:lnTo>
                  <a:pt x="0" y="2733575"/>
                </a:lnTo>
                <a:lnTo>
                  <a:pt x="0" y="0"/>
                </a:lnTo>
                <a:close/>
              </a:path>
            </a:pathLst>
          </a:custGeom>
          <a:blipFill>
            <a:blip r:embed="rId3">
              <a:alphaModFix amt="18999"/>
            </a:blip>
            <a:stretch>
              <a:fillRect l="-9758" r="-9758"/>
            </a:stretch>
          </a:blipFill>
        </p:spPr>
      </p:sp>
      <p:sp>
        <p:nvSpPr>
          <p:cNvPr id="11" name="Freeform 11"/>
          <p:cNvSpPr/>
          <p:nvPr/>
        </p:nvSpPr>
        <p:spPr>
          <a:xfrm rot="2700000">
            <a:off x="6181394" y="3947601"/>
            <a:ext cx="3749475" cy="2733575"/>
          </a:xfrm>
          <a:custGeom>
            <a:avLst/>
            <a:gdLst/>
            <a:ahLst/>
            <a:cxnLst/>
            <a:rect l="l" t="t" r="r" b="b"/>
            <a:pathLst>
              <a:path w="3749475" h="2733575">
                <a:moveTo>
                  <a:pt x="0" y="0"/>
                </a:moveTo>
                <a:lnTo>
                  <a:pt x="3749475" y="0"/>
                </a:lnTo>
                <a:lnTo>
                  <a:pt x="3749475" y="2733575"/>
                </a:lnTo>
                <a:lnTo>
                  <a:pt x="0" y="2733575"/>
                </a:lnTo>
                <a:lnTo>
                  <a:pt x="0" y="0"/>
                </a:lnTo>
                <a:close/>
              </a:path>
            </a:pathLst>
          </a:custGeom>
          <a:blipFill>
            <a:blip r:embed="rId3">
              <a:alphaModFix amt="18999"/>
            </a:blip>
            <a:stretch>
              <a:fillRect l="-9758" r="-9758"/>
            </a:stretch>
          </a:blipFill>
        </p:spPr>
      </p:sp>
      <p:sp>
        <p:nvSpPr>
          <p:cNvPr id="12" name="Freeform 12"/>
          <p:cNvSpPr/>
          <p:nvPr/>
        </p:nvSpPr>
        <p:spPr>
          <a:xfrm rot="2700000">
            <a:off x="3889290" y="8920212"/>
            <a:ext cx="3749475" cy="2733575"/>
          </a:xfrm>
          <a:custGeom>
            <a:avLst/>
            <a:gdLst/>
            <a:ahLst/>
            <a:cxnLst/>
            <a:rect l="l" t="t" r="r" b="b"/>
            <a:pathLst>
              <a:path w="3749475" h="2733575">
                <a:moveTo>
                  <a:pt x="0" y="0"/>
                </a:moveTo>
                <a:lnTo>
                  <a:pt x="3749475" y="0"/>
                </a:lnTo>
                <a:lnTo>
                  <a:pt x="3749475" y="2733576"/>
                </a:lnTo>
                <a:lnTo>
                  <a:pt x="0" y="2733576"/>
                </a:lnTo>
                <a:lnTo>
                  <a:pt x="0" y="0"/>
                </a:lnTo>
                <a:close/>
              </a:path>
            </a:pathLst>
          </a:custGeom>
          <a:blipFill>
            <a:blip r:embed="rId3">
              <a:alphaModFix amt="18999"/>
            </a:blip>
            <a:stretch>
              <a:fillRect l="-9758" r="-9758"/>
            </a:stretch>
          </a:blipFill>
        </p:spPr>
      </p:sp>
      <p:sp>
        <p:nvSpPr>
          <p:cNvPr id="13" name="Freeform 13"/>
          <p:cNvSpPr/>
          <p:nvPr/>
        </p:nvSpPr>
        <p:spPr>
          <a:xfrm>
            <a:off x="3175344" y="2867989"/>
            <a:ext cx="2224567" cy="3619858"/>
          </a:xfrm>
          <a:custGeom>
            <a:avLst/>
            <a:gdLst/>
            <a:ahLst/>
            <a:cxnLst/>
            <a:rect l="l" t="t" r="r" b="b"/>
            <a:pathLst>
              <a:path w="2224567" h="3619858">
                <a:moveTo>
                  <a:pt x="0" y="0"/>
                </a:moveTo>
                <a:lnTo>
                  <a:pt x="2224567" y="0"/>
                </a:lnTo>
                <a:lnTo>
                  <a:pt x="2224567" y="3619858"/>
                </a:lnTo>
                <a:lnTo>
                  <a:pt x="0" y="36198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9317371" y="624075"/>
            <a:ext cx="6337430" cy="603194"/>
          </a:xfrm>
          <a:prstGeom prst="rect">
            <a:avLst/>
          </a:prstGeom>
        </p:spPr>
        <p:txBody>
          <a:bodyPr lIns="0" tIns="0" rIns="0" bIns="0" rtlCol="0" anchor="t">
            <a:spAutoFit/>
          </a:bodyPr>
          <a:lstStyle/>
          <a:p>
            <a:pPr algn="l">
              <a:lnSpc>
                <a:spcPts val="4427"/>
              </a:lnSpc>
            </a:pPr>
            <a:r>
              <a:rPr lang="en-US" sz="4397" spc="199">
                <a:solidFill>
                  <a:srgbClr val="FFFFFF"/>
                </a:solidFill>
                <a:latin typeface="Cambria"/>
                <a:ea typeface="Cambria"/>
                <a:cs typeface="Cambria"/>
                <a:sym typeface="Cambria"/>
              </a:rPr>
              <a:t>Objectives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98" y="2702"/>
            <a:ext cx="18268959" cy="10278941"/>
          </a:xfrm>
          <a:custGeom>
            <a:avLst/>
            <a:gdLst/>
            <a:ahLst/>
            <a:cxnLst/>
            <a:rect l="l" t="t" r="r" b="b"/>
            <a:pathLst>
              <a:path w="18268959" h="10278941">
                <a:moveTo>
                  <a:pt x="0" y="0"/>
                </a:moveTo>
                <a:lnTo>
                  <a:pt x="18268959" y="0"/>
                </a:lnTo>
                <a:lnTo>
                  <a:pt x="18268959" y="10278941"/>
                </a:lnTo>
                <a:lnTo>
                  <a:pt x="0" y="10278941"/>
                </a:lnTo>
                <a:lnTo>
                  <a:pt x="0" y="0"/>
                </a:lnTo>
                <a:close/>
              </a:path>
            </a:pathLst>
          </a:custGeom>
          <a:blipFill>
            <a:blip r:embed="rId2"/>
            <a:stretch>
              <a:fillRect t="-209" b="-209"/>
            </a:stretch>
          </a:blipFill>
        </p:spPr>
      </p:sp>
      <p:grpSp>
        <p:nvGrpSpPr>
          <p:cNvPr id="3" name="Group 3"/>
          <p:cNvGrpSpPr/>
          <p:nvPr/>
        </p:nvGrpSpPr>
        <p:grpSpPr>
          <a:xfrm>
            <a:off x="0" y="2706"/>
            <a:ext cx="8072995" cy="10272125"/>
            <a:chOff x="0" y="0"/>
            <a:chExt cx="10763994" cy="13696167"/>
          </a:xfrm>
        </p:grpSpPr>
        <p:sp>
          <p:nvSpPr>
            <p:cNvPr id="4" name="Freeform 4"/>
            <p:cNvSpPr/>
            <p:nvPr/>
          </p:nvSpPr>
          <p:spPr>
            <a:xfrm>
              <a:off x="0" y="0"/>
              <a:ext cx="10763250" cy="13696187"/>
            </a:xfrm>
            <a:custGeom>
              <a:avLst/>
              <a:gdLst/>
              <a:ahLst/>
              <a:cxnLst/>
              <a:rect l="l" t="t" r="r" b="b"/>
              <a:pathLst>
                <a:path w="10763250" h="13696187">
                  <a:moveTo>
                    <a:pt x="10763250" y="0"/>
                  </a:moveTo>
                  <a:lnTo>
                    <a:pt x="0" y="0"/>
                  </a:lnTo>
                  <a:lnTo>
                    <a:pt x="0" y="13696187"/>
                  </a:lnTo>
                  <a:lnTo>
                    <a:pt x="10763250" y="13696187"/>
                  </a:lnTo>
                  <a:lnTo>
                    <a:pt x="10763250" y="0"/>
                  </a:lnTo>
                  <a:close/>
                </a:path>
              </a:pathLst>
            </a:custGeom>
            <a:solidFill>
              <a:srgbClr val="282938"/>
            </a:solidFill>
          </p:spPr>
        </p:sp>
      </p:grpSp>
      <p:sp>
        <p:nvSpPr>
          <p:cNvPr id="5" name="TextBox 5"/>
          <p:cNvSpPr txBox="1"/>
          <p:nvPr/>
        </p:nvSpPr>
        <p:spPr>
          <a:xfrm>
            <a:off x="426573" y="1676638"/>
            <a:ext cx="6337430" cy="1165169"/>
          </a:xfrm>
          <a:prstGeom prst="rect">
            <a:avLst/>
          </a:prstGeom>
        </p:spPr>
        <p:txBody>
          <a:bodyPr lIns="0" tIns="0" rIns="0" bIns="0" rtlCol="0" anchor="t">
            <a:spAutoFit/>
          </a:bodyPr>
          <a:lstStyle/>
          <a:p>
            <a:pPr algn="l">
              <a:lnSpc>
                <a:spcPts val="4427"/>
              </a:lnSpc>
            </a:pPr>
            <a:r>
              <a:rPr lang="en-US" sz="4397" spc="199">
                <a:solidFill>
                  <a:srgbClr val="FFFFFF"/>
                </a:solidFill>
                <a:latin typeface="Cambria"/>
                <a:ea typeface="Cambria"/>
                <a:cs typeface="Cambria"/>
                <a:sym typeface="Cambria"/>
              </a:rPr>
              <a:t>Benefits of Decentralized Voting</a:t>
            </a:r>
          </a:p>
        </p:txBody>
      </p:sp>
      <p:sp>
        <p:nvSpPr>
          <p:cNvPr id="6" name="TextBox 6"/>
          <p:cNvSpPr txBox="1"/>
          <p:nvPr/>
        </p:nvSpPr>
        <p:spPr>
          <a:xfrm>
            <a:off x="426573" y="3701900"/>
            <a:ext cx="6109328" cy="2873675"/>
          </a:xfrm>
          <a:prstGeom prst="rect">
            <a:avLst/>
          </a:prstGeom>
        </p:spPr>
        <p:txBody>
          <a:bodyPr lIns="0" tIns="0" rIns="0" bIns="0" rtlCol="0" anchor="t">
            <a:spAutoFit/>
          </a:bodyPr>
          <a:lstStyle/>
          <a:p>
            <a:pPr algn="just">
              <a:lnSpc>
                <a:spcPts val="3260"/>
              </a:lnSpc>
            </a:pPr>
            <a:r>
              <a:rPr lang="en-US" sz="2698" spc="2">
                <a:solidFill>
                  <a:srgbClr val="FFFFFF"/>
                </a:solidFill>
                <a:latin typeface="Tomorrow"/>
                <a:ea typeface="Tomorrow"/>
                <a:cs typeface="Tomorrow"/>
                <a:sym typeface="Tomorrow"/>
              </a:rPr>
              <a:t>Decentralization through blockchain can  mitigate  risks  associated  with centralized   voting   systems.   It promotes transparancy, reduces the potential  for  fraud,  and  empowers voters by giving them control over their own voting data.</a:t>
            </a:r>
          </a:p>
        </p:txBody>
      </p:sp>
      <p:grpSp>
        <p:nvGrpSpPr>
          <p:cNvPr id="7" name="Group 7"/>
          <p:cNvGrpSpPr/>
          <p:nvPr/>
        </p:nvGrpSpPr>
        <p:grpSpPr>
          <a:xfrm>
            <a:off x="426573" y="2984708"/>
            <a:ext cx="5415606" cy="130497"/>
            <a:chOff x="0" y="0"/>
            <a:chExt cx="5267756" cy="126934"/>
          </a:xfrm>
        </p:grpSpPr>
        <p:sp>
          <p:nvSpPr>
            <p:cNvPr id="8" name="Freeform 8"/>
            <p:cNvSpPr/>
            <p:nvPr/>
          </p:nvSpPr>
          <p:spPr>
            <a:xfrm>
              <a:off x="0" y="0"/>
              <a:ext cx="5267706" cy="126873"/>
            </a:xfrm>
            <a:custGeom>
              <a:avLst/>
              <a:gdLst/>
              <a:ahLst/>
              <a:cxnLst/>
              <a:rect l="l" t="t" r="r" b="b"/>
              <a:pathLst>
                <a:path w="5267706" h="126873">
                  <a:moveTo>
                    <a:pt x="5267706" y="0"/>
                  </a:moveTo>
                  <a:lnTo>
                    <a:pt x="0" y="0"/>
                  </a:lnTo>
                  <a:lnTo>
                    <a:pt x="0" y="126873"/>
                  </a:lnTo>
                  <a:lnTo>
                    <a:pt x="5267706" y="126873"/>
                  </a:lnTo>
                  <a:lnTo>
                    <a:pt x="5267706" y="0"/>
                  </a:lnTo>
                  <a:close/>
                </a:path>
              </a:pathLst>
            </a:custGeom>
            <a:solidFill>
              <a:srgbClr val="70B1DA"/>
            </a:solidFill>
          </p:spPr>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693"/>
            <a:ext cx="18278480" cy="10281645"/>
            <a:chOff x="0" y="0"/>
            <a:chExt cx="24371307" cy="13708860"/>
          </a:xfrm>
        </p:grpSpPr>
        <p:sp>
          <p:nvSpPr>
            <p:cNvPr id="3" name="Freeform 3"/>
            <p:cNvSpPr/>
            <p:nvPr/>
          </p:nvSpPr>
          <p:spPr>
            <a:xfrm>
              <a:off x="0" y="0"/>
              <a:ext cx="24371300" cy="13708887"/>
            </a:xfrm>
            <a:custGeom>
              <a:avLst/>
              <a:gdLst/>
              <a:ahLst/>
              <a:cxnLst/>
              <a:rect l="l" t="t" r="r" b="b"/>
              <a:pathLst>
                <a:path w="24371300" h="13708887">
                  <a:moveTo>
                    <a:pt x="24371300" y="0"/>
                  </a:moveTo>
                  <a:lnTo>
                    <a:pt x="0" y="0"/>
                  </a:lnTo>
                  <a:lnTo>
                    <a:pt x="0" y="13708887"/>
                  </a:lnTo>
                  <a:lnTo>
                    <a:pt x="24371300" y="13708887"/>
                  </a:lnTo>
                  <a:lnTo>
                    <a:pt x="24371300" y="0"/>
                  </a:lnTo>
                  <a:close/>
                </a:path>
              </a:pathLst>
            </a:custGeom>
            <a:solidFill>
              <a:srgbClr val="282938"/>
            </a:solidFill>
          </p:spPr>
        </p:sp>
      </p:grpSp>
      <p:sp>
        <p:nvSpPr>
          <p:cNvPr id="4" name="Freeform 4"/>
          <p:cNvSpPr/>
          <p:nvPr/>
        </p:nvSpPr>
        <p:spPr>
          <a:xfrm>
            <a:off x="12634200" y="12"/>
            <a:ext cx="5644750" cy="5731675"/>
          </a:xfrm>
          <a:custGeom>
            <a:avLst/>
            <a:gdLst/>
            <a:ahLst/>
            <a:cxnLst/>
            <a:rect l="l" t="t" r="r" b="b"/>
            <a:pathLst>
              <a:path w="5644750" h="5731675">
                <a:moveTo>
                  <a:pt x="0" y="0"/>
                </a:moveTo>
                <a:lnTo>
                  <a:pt x="5644750" y="0"/>
                </a:lnTo>
                <a:lnTo>
                  <a:pt x="5644750" y="5731675"/>
                </a:lnTo>
                <a:lnTo>
                  <a:pt x="0" y="57316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a:off x="15054611" y="6671529"/>
            <a:ext cx="3224121" cy="3610634"/>
            <a:chOff x="0" y="0"/>
            <a:chExt cx="4298828" cy="4814179"/>
          </a:xfrm>
        </p:grpSpPr>
        <p:sp>
          <p:nvSpPr>
            <p:cNvPr id="6" name="Freeform 6"/>
            <p:cNvSpPr/>
            <p:nvPr/>
          </p:nvSpPr>
          <p:spPr>
            <a:xfrm>
              <a:off x="0" y="0"/>
              <a:ext cx="4298442" cy="4813427"/>
            </a:xfrm>
            <a:custGeom>
              <a:avLst/>
              <a:gdLst/>
              <a:ahLst/>
              <a:cxnLst/>
              <a:rect l="l" t="t" r="r" b="b"/>
              <a:pathLst>
                <a:path w="4298442" h="4813427">
                  <a:moveTo>
                    <a:pt x="4296791" y="0"/>
                  </a:moveTo>
                  <a:lnTo>
                    <a:pt x="0" y="4298315"/>
                  </a:lnTo>
                  <a:lnTo>
                    <a:pt x="515366" y="4813427"/>
                  </a:lnTo>
                  <a:lnTo>
                    <a:pt x="4298442" y="4813427"/>
                  </a:lnTo>
                  <a:lnTo>
                    <a:pt x="4298442" y="1651"/>
                  </a:lnTo>
                  <a:lnTo>
                    <a:pt x="4296791" y="0"/>
                  </a:lnTo>
                  <a:close/>
                </a:path>
              </a:pathLst>
            </a:custGeom>
            <a:solidFill>
              <a:srgbClr val="70B1DA"/>
            </a:solidFill>
          </p:spPr>
        </p:sp>
      </p:grpSp>
      <p:grpSp>
        <p:nvGrpSpPr>
          <p:cNvPr id="7" name="Group 7"/>
          <p:cNvGrpSpPr/>
          <p:nvPr/>
        </p:nvGrpSpPr>
        <p:grpSpPr>
          <a:xfrm>
            <a:off x="15849218" y="815259"/>
            <a:ext cx="2429515" cy="2621819"/>
            <a:chOff x="0" y="0"/>
            <a:chExt cx="3239353" cy="3495759"/>
          </a:xfrm>
        </p:grpSpPr>
        <p:sp>
          <p:nvSpPr>
            <p:cNvPr id="8" name="Freeform 8"/>
            <p:cNvSpPr/>
            <p:nvPr/>
          </p:nvSpPr>
          <p:spPr>
            <a:xfrm>
              <a:off x="0" y="0"/>
              <a:ext cx="3239008" cy="3495040"/>
            </a:xfrm>
            <a:custGeom>
              <a:avLst/>
              <a:gdLst/>
              <a:ahLst/>
              <a:cxnLst/>
              <a:rect l="l" t="t" r="r" b="b"/>
              <a:pathLst>
                <a:path w="3239008" h="3495040">
                  <a:moveTo>
                    <a:pt x="3239008" y="0"/>
                  </a:moveTo>
                  <a:lnTo>
                    <a:pt x="0" y="3238881"/>
                  </a:lnTo>
                  <a:lnTo>
                    <a:pt x="259588" y="3495040"/>
                  </a:lnTo>
                  <a:lnTo>
                    <a:pt x="3239008" y="515620"/>
                  </a:lnTo>
                  <a:lnTo>
                    <a:pt x="3239008" y="0"/>
                  </a:lnTo>
                  <a:close/>
                </a:path>
              </a:pathLst>
            </a:custGeom>
            <a:solidFill>
              <a:srgbClr val="70B1DA"/>
            </a:solidFill>
          </p:spPr>
        </p:sp>
      </p:grpSp>
      <p:sp>
        <p:nvSpPr>
          <p:cNvPr id="9" name="Freeform 9"/>
          <p:cNvSpPr/>
          <p:nvPr/>
        </p:nvSpPr>
        <p:spPr>
          <a:xfrm>
            <a:off x="11599422" y="3362867"/>
            <a:ext cx="6368831" cy="6264187"/>
          </a:xfrm>
          <a:custGeom>
            <a:avLst/>
            <a:gdLst/>
            <a:ahLst/>
            <a:cxnLst/>
            <a:rect l="l" t="t" r="r" b="b"/>
            <a:pathLst>
              <a:path w="6368831" h="6264187">
                <a:moveTo>
                  <a:pt x="0" y="0"/>
                </a:moveTo>
                <a:lnTo>
                  <a:pt x="6368831" y="0"/>
                </a:lnTo>
                <a:lnTo>
                  <a:pt x="6368831" y="6264187"/>
                </a:lnTo>
                <a:lnTo>
                  <a:pt x="0" y="6264187"/>
                </a:lnTo>
                <a:lnTo>
                  <a:pt x="0" y="0"/>
                </a:lnTo>
                <a:close/>
              </a:path>
            </a:pathLst>
          </a:custGeom>
          <a:blipFill>
            <a:blip r:embed="rId4"/>
            <a:stretch>
              <a:fillRect t="-24" b="-24"/>
            </a:stretch>
          </a:blipFill>
        </p:spPr>
      </p:sp>
      <p:sp>
        <p:nvSpPr>
          <p:cNvPr id="10" name="Freeform 10"/>
          <p:cNvSpPr/>
          <p:nvPr/>
        </p:nvSpPr>
        <p:spPr>
          <a:xfrm>
            <a:off x="0" y="815259"/>
            <a:ext cx="8948204" cy="9596255"/>
          </a:xfrm>
          <a:custGeom>
            <a:avLst/>
            <a:gdLst/>
            <a:ahLst/>
            <a:cxnLst/>
            <a:rect l="l" t="t" r="r" b="b"/>
            <a:pathLst>
              <a:path w="8948204" h="9596255">
                <a:moveTo>
                  <a:pt x="0" y="0"/>
                </a:moveTo>
                <a:lnTo>
                  <a:pt x="8948204" y="0"/>
                </a:lnTo>
                <a:lnTo>
                  <a:pt x="8948204" y="9596255"/>
                </a:lnTo>
                <a:lnTo>
                  <a:pt x="0" y="95962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1"/>
          <p:cNvSpPr txBox="1"/>
          <p:nvPr/>
        </p:nvSpPr>
        <p:spPr>
          <a:xfrm>
            <a:off x="3032635" y="1245622"/>
            <a:ext cx="6499015" cy="1069953"/>
          </a:xfrm>
          <a:prstGeom prst="rect">
            <a:avLst/>
          </a:prstGeom>
        </p:spPr>
        <p:txBody>
          <a:bodyPr lIns="0" tIns="0" rIns="0" bIns="0" rtlCol="0" anchor="t">
            <a:spAutoFit/>
          </a:bodyPr>
          <a:lstStyle/>
          <a:p>
            <a:pPr algn="l">
              <a:lnSpc>
                <a:spcPts val="4427"/>
              </a:lnSpc>
            </a:pPr>
            <a:r>
              <a:rPr lang="en-US" sz="4397" spc="169">
                <a:solidFill>
                  <a:srgbClr val="FFFFFF"/>
                </a:solidFill>
                <a:latin typeface="Cambria"/>
                <a:ea typeface="Cambria"/>
                <a:cs typeface="Cambria"/>
                <a:sym typeface="Cambria"/>
              </a:rPr>
              <a:t>How Blockchain Ensures Security</a:t>
            </a:r>
          </a:p>
        </p:txBody>
      </p:sp>
      <p:sp>
        <p:nvSpPr>
          <p:cNvPr id="12" name="TextBox 12"/>
          <p:cNvSpPr txBox="1"/>
          <p:nvPr/>
        </p:nvSpPr>
        <p:spPr>
          <a:xfrm>
            <a:off x="3434485" y="3427554"/>
            <a:ext cx="6502188" cy="3590925"/>
          </a:xfrm>
          <a:prstGeom prst="rect">
            <a:avLst/>
          </a:prstGeom>
        </p:spPr>
        <p:txBody>
          <a:bodyPr lIns="0" tIns="0" rIns="0" bIns="0" rtlCol="0" anchor="t">
            <a:spAutoFit/>
          </a:bodyPr>
          <a:lstStyle/>
          <a:p>
            <a:pPr algn="just">
              <a:lnSpc>
                <a:spcPts val="3598"/>
              </a:lnSpc>
            </a:pPr>
            <a:r>
              <a:rPr lang="en-US" sz="2998" spc="3">
                <a:solidFill>
                  <a:srgbClr val="FFFFFF"/>
                </a:solidFill>
                <a:latin typeface="Tomorrow"/>
                <a:ea typeface="Tomorrow"/>
                <a:cs typeface="Tomorrow"/>
                <a:sym typeface="Tomorrow"/>
              </a:rPr>
              <a:t>Blockchain'scryptographic features ensure  that  votes  are  securely recorded  and  cannot  be  altered. Each  transaction  is  linked  to  the previous one, creating a	chain	that is  virtually  impossible  to  tamper with,  thus  safeguarding  electoral integrity.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520" y="0"/>
            <a:ext cx="18278480" cy="10281645"/>
            <a:chOff x="0" y="0"/>
            <a:chExt cx="24371307" cy="13708860"/>
          </a:xfrm>
        </p:grpSpPr>
        <p:sp>
          <p:nvSpPr>
            <p:cNvPr id="3" name="Freeform 3"/>
            <p:cNvSpPr/>
            <p:nvPr/>
          </p:nvSpPr>
          <p:spPr>
            <a:xfrm>
              <a:off x="0" y="0"/>
              <a:ext cx="24371300" cy="13708887"/>
            </a:xfrm>
            <a:custGeom>
              <a:avLst/>
              <a:gdLst/>
              <a:ahLst/>
              <a:cxnLst/>
              <a:rect l="l" t="t" r="r" b="b"/>
              <a:pathLst>
                <a:path w="24371300" h="13708887">
                  <a:moveTo>
                    <a:pt x="24371300" y="0"/>
                  </a:moveTo>
                  <a:lnTo>
                    <a:pt x="0" y="0"/>
                  </a:lnTo>
                  <a:lnTo>
                    <a:pt x="0" y="13708887"/>
                  </a:lnTo>
                  <a:lnTo>
                    <a:pt x="24371300" y="13708887"/>
                  </a:lnTo>
                  <a:lnTo>
                    <a:pt x="24371300" y="0"/>
                  </a:lnTo>
                  <a:close/>
                </a:path>
              </a:pathLst>
            </a:custGeom>
            <a:solidFill>
              <a:srgbClr val="282938"/>
            </a:solidFill>
          </p:spPr>
        </p:sp>
      </p:grpSp>
      <p:grpSp>
        <p:nvGrpSpPr>
          <p:cNvPr id="4" name="Group 4"/>
          <p:cNvGrpSpPr/>
          <p:nvPr/>
        </p:nvGrpSpPr>
        <p:grpSpPr>
          <a:xfrm>
            <a:off x="3287473" y="0"/>
            <a:ext cx="3386596" cy="1693298"/>
            <a:chOff x="0" y="0"/>
            <a:chExt cx="4515462" cy="2257731"/>
          </a:xfrm>
        </p:grpSpPr>
        <p:sp>
          <p:nvSpPr>
            <p:cNvPr id="5" name="Freeform 5"/>
            <p:cNvSpPr/>
            <p:nvPr/>
          </p:nvSpPr>
          <p:spPr>
            <a:xfrm>
              <a:off x="0" y="0"/>
              <a:ext cx="4515358" cy="2257679"/>
            </a:xfrm>
            <a:custGeom>
              <a:avLst/>
              <a:gdLst/>
              <a:ahLst/>
              <a:cxnLst/>
              <a:rect l="l" t="t" r="r" b="b"/>
              <a:pathLst>
                <a:path w="4515358" h="2257679">
                  <a:moveTo>
                    <a:pt x="4515358" y="0"/>
                  </a:moveTo>
                  <a:lnTo>
                    <a:pt x="0" y="0"/>
                  </a:lnTo>
                  <a:lnTo>
                    <a:pt x="2257679" y="2257679"/>
                  </a:lnTo>
                  <a:lnTo>
                    <a:pt x="4515358" y="0"/>
                  </a:lnTo>
                  <a:close/>
                </a:path>
              </a:pathLst>
            </a:custGeom>
            <a:solidFill>
              <a:srgbClr val="70B1DA"/>
            </a:solidFill>
          </p:spPr>
        </p:sp>
      </p:grpSp>
      <p:sp>
        <p:nvSpPr>
          <p:cNvPr id="6" name="Freeform 6"/>
          <p:cNvSpPr/>
          <p:nvPr/>
        </p:nvSpPr>
        <p:spPr>
          <a:xfrm>
            <a:off x="0" y="3155856"/>
            <a:ext cx="1785959" cy="3475361"/>
          </a:xfrm>
          <a:custGeom>
            <a:avLst/>
            <a:gdLst/>
            <a:ahLst/>
            <a:cxnLst/>
            <a:rect l="l" t="t" r="r" b="b"/>
            <a:pathLst>
              <a:path w="1785959" h="3475361">
                <a:moveTo>
                  <a:pt x="0" y="0"/>
                </a:moveTo>
                <a:lnTo>
                  <a:pt x="1785959" y="0"/>
                </a:lnTo>
                <a:lnTo>
                  <a:pt x="1785959" y="3475361"/>
                </a:lnTo>
                <a:lnTo>
                  <a:pt x="0" y="34753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5474646" y="5509628"/>
            <a:ext cx="2989293" cy="2989293"/>
            <a:chOff x="0" y="0"/>
            <a:chExt cx="3985724" cy="3985724"/>
          </a:xfrm>
        </p:grpSpPr>
        <p:sp>
          <p:nvSpPr>
            <p:cNvPr id="8" name="Freeform 8"/>
            <p:cNvSpPr/>
            <p:nvPr/>
          </p:nvSpPr>
          <p:spPr>
            <a:xfrm>
              <a:off x="0" y="0"/>
              <a:ext cx="3985768" cy="3985641"/>
            </a:xfrm>
            <a:custGeom>
              <a:avLst/>
              <a:gdLst/>
              <a:ahLst/>
              <a:cxnLst/>
              <a:rect l="l" t="t" r="r" b="b"/>
              <a:pathLst>
                <a:path w="3985768" h="3985641">
                  <a:moveTo>
                    <a:pt x="3729609" y="0"/>
                  </a:moveTo>
                  <a:lnTo>
                    <a:pt x="0" y="3726180"/>
                  </a:lnTo>
                  <a:lnTo>
                    <a:pt x="259461" y="3985641"/>
                  </a:lnTo>
                  <a:lnTo>
                    <a:pt x="3985768" y="256159"/>
                  </a:lnTo>
                  <a:lnTo>
                    <a:pt x="3729609" y="0"/>
                  </a:lnTo>
                  <a:close/>
                </a:path>
              </a:pathLst>
            </a:custGeom>
            <a:solidFill>
              <a:srgbClr val="70B1DA"/>
            </a:solidFill>
          </p:spPr>
        </p:sp>
      </p:grpSp>
      <p:sp>
        <p:nvSpPr>
          <p:cNvPr id="9" name="Freeform 9"/>
          <p:cNvSpPr/>
          <p:nvPr/>
        </p:nvSpPr>
        <p:spPr>
          <a:xfrm>
            <a:off x="0" y="0"/>
            <a:ext cx="4751021" cy="4613158"/>
          </a:xfrm>
          <a:custGeom>
            <a:avLst/>
            <a:gdLst/>
            <a:ahLst/>
            <a:cxnLst/>
            <a:rect l="l" t="t" r="r" b="b"/>
            <a:pathLst>
              <a:path w="4751021" h="4613158">
                <a:moveTo>
                  <a:pt x="0" y="0"/>
                </a:moveTo>
                <a:lnTo>
                  <a:pt x="4751021" y="0"/>
                </a:lnTo>
                <a:lnTo>
                  <a:pt x="4751021" y="4613158"/>
                </a:lnTo>
                <a:lnTo>
                  <a:pt x="0" y="4613158"/>
                </a:lnTo>
                <a:lnTo>
                  <a:pt x="0" y="0"/>
                </a:lnTo>
                <a:close/>
              </a:path>
            </a:pathLst>
          </a:custGeom>
          <a:blipFill>
            <a:blip r:embed="rId4"/>
            <a:stretch>
              <a:fillRect t="-66" b="-66"/>
            </a:stretch>
          </a:blipFill>
        </p:spPr>
      </p:sp>
      <p:sp>
        <p:nvSpPr>
          <p:cNvPr id="10" name="Freeform 10"/>
          <p:cNvSpPr/>
          <p:nvPr/>
        </p:nvSpPr>
        <p:spPr>
          <a:xfrm>
            <a:off x="2065645" y="1693793"/>
            <a:ext cx="6502086" cy="6287212"/>
          </a:xfrm>
          <a:custGeom>
            <a:avLst/>
            <a:gdLst/>
            <a:ahLst/>
            <a:cxnLst/>
            <a:rect l="l" t="t" r="r" b="b"/>
            <a:pathLst>
              <a:path w="6502086" h="6287212">
                <a:moveTo>
                  <a:pt x="0" y="0"/>
                </a:moveTo>
                <a:lnTo>
                  <a:pt x="6502087" y="0"/>
                </a:lnTo>
                <a:lnTo>
                  <a:pt x="6502087" y="6287212"/>
                </a:lnTo>
                <a:lnTo>
                  <a:pt x="0" y="6287212"/>
                </a:lnTo>
                <a:lnTo>
                  <a:pt x="0" y="0"/>
                </a:lnTo>
                <a:close/>
              </a:path>
            </a:pathLst>
          </a:custGeom>
          <a:blipFill>
            <a:blip r:embed="rId5"/>
            <a:stretch>
              <a:fillRect t="-69" b="-69"/>
            </a:stretch>
          </a:blipFill>
        </p:spPr>
      </p:sp>
      <p:grpSp>
        <p:nvGrpSpPr>
          <p:cNvPr id="11" name="Group 11"/>
          <p:cNvGrpSpPr/>
          <p:nvPr/>
        </p:nvGrpSpPr>
        <p:grpSpPr>
          <a:xfrm>
            <a:off x="0" y="5230108"/>
            <a:ext cx="4828565" cy="5051969"/>
            <a:chOff x="0" y="0"/>
            <a:chExt cx="6438087" cy="6735958"/>
          </a:xfrm>
        </p:grpSpPr>
        <p:sp>
          <p:nvSpPr>
            <p:cNvPr id="12" name="Freeform 12"/>
            <p:cNvSpPr/>
            <p:nvPr/>
          </p:nvSpPr>
          <p:spPr>
            <a:xfrm>
              <a:off x="0" y="0"/>
              <a:ext cx="6438011" cy="6735318"/>
            </a:xfrm>
            <a:custGeom>
              <a:avLst/>
              <a:gdLst/>
              <a:ahLst/>
              <a:cxnLst/>
              <a:rect l="l" t="t" r="r" b="b"/>
              <a:pathLst>
                <a:path w="6438011" h="6735318">
                  <a:moveTo>
                    <a:pt x="2636393" y="0"/>
                  </a:moveTo>
                  <a:lnTo>
                    <a:pt x="0" y="2636393"/>
                  </a:lnTo>
                  <a:lnTo>
                    <a:pt x="0" y="4966970"/>
                  </a:lnTo>
                  <a:lnTo>
                    <a:pt x="1768475" y="6735318"/>
                  </a:lnTo>
                  <a:lnTo>
                    <a:pt x="3504311" y="6735318"/>
                  </a:lnTo>
                  <a:lnTo>
                    <a:pt x="6438011" y="3801618"/>
                  </a:lnTo>
                  <a:lnTo>
                    <a:pt x="2636393" y="0"/>
                  </a:lnTo>
                  <a:close/>
                </a:path>
              </a:pathLst>
            </a:custGeom>
            <a:solidFill>
              <a:srgbClr val="70B1DA"/>
            </a:solidFill>
          </p:spPr>
        </p:sp>
      </p:grpSp>
      <p:grpSp>
        <p:nvGrpSpPr>
          <p:cNvPr id="13" name="Group 13"/>
          <p:cNvGrpSpPr/>
          <p:nvPr/>
        </p:nvGrpSpPr>
        <p:grpSpPr>
          <a:xfrm>
            <a:off x="3244125" y="8498592"/>
            <a:ext cx="3474815" cy="1783421"/>
            <a:chOff x="0" y="0"/>
            <a:chExt cx="4633087" cy="2377895"/>
          </a:xfrm>
        </p:grpSpPr>
        <p:sp>
          <p:nvSpPr>
            <p:cNvPr id="14" name="Freeform 14"/>
            <p:cNvSpPr/>
            <p:nvPr/>
          </p:nvSpPr>
          <p:spPr>
            <a:xfrm>
              <a:off x="0" y="0"/>
              <a:ext cx="4633087" cy="2377313"/>
            </a:xfrm>
            <a:custGeom>
              <a:avLst/>
              <a:gdLst/>
              <a:ahLst/>
              <a:cxnLst/>
              <a:rect l="l" t="t" r="r" b="b"/>
              <a:pathLst>
                <a:path w="4633087" h="2377313">
                  <a:moveTo>
                    <a:pt x="2316480" y="0"/>
                  </a:moveTo>
                  <a:lnTo>
                    <a:pt x="0" y="2316480"/>
                  </a:lnTo>
                  <a:lnTo>
                    <a:pt x="60833" y="2377313"/>
                  </a:lnTo>
                  <a:lnTo>
                    <a:pt x="4572254" y="2377313"/>
                  </a:lnTo>
                  <a:lnTo>
                    <a:pt x="4633087" y="2316480"/>
                  </a:lnTo>
                  <a:lnTo>
                    <a:pt x="2316480" y="0"/>
                  </a:lnTo>
                  <a:close/>
                </a:path>
              </a:pathLst>
            </a:custGeom>
            <a:solidFill>
              <a:srgbClr val="494D69"/>
            </a:solidFill>
          </p:spPr>
        </p:sp>
      </p:grpSp>
      <p:sp>
        <p:nvSpPr>
          <p:cNvPr id="15" name="TextBox 15"/>
          <p:cNvSpPr txBox="1"/>
          <p:nvPr/>
        </p:nvSpPr>
        <p:spPr>
          <a:xfrm>
            <a:off x="7858502" y="584021"/>
            <a:ext cx="5988106" cy="635607"/>
          </a:xfrm>
          <a:prstGeom prst="rect">
            <a:avLst/>
          </a:prstGeom>
        </p:spPr>
        <p:txBody>
          <a:bodyPr lIns="0" tIns="0" rIns="0" bIns="0" rtlCol="0" anchor="t">
            <a:spAutoFit/>
          </a:bodyPr>
          <a:lstStyle/>
          <a:p>
            <a:pPr algn="l">
              <a:lnSpc>
                <a:spcPts val="4847"/>
              </a:lnSpc>
            </a:pPr>
            <a:r>
              <a:rPr lang="en-US" sz="4397" spc="87">
                <a:solidFill>
                  <a:srgbClr val="FFFFFF"/>
                </a:solidFill>
                <a:latin typeface="Cambria"/>
                <a:ea typeface="Cambria"/>
                <a:cs typeface="Cambria"/>
                <a:sym typeface="Cambria"/>
              </a:rPr>
              <a:t>Basic Concepts :</a:t>
            </a:r>
          </a:p>
        </p:txBody>
      </p:sp>
      <p:sp>
        <p:nvSpPr>
          <p:cNvPr id="16" name="TextBox 16"/>
          <p:cNvSpPr txBox="1"/>
          <p:nvPr/>
        </p:nvSpPr>
        <p:spPr>
          <a:xfrm>
            <a:off x="9144000" y="1836523"/>
            <a:ext cx="8115300" cy="6554057"/>
          </a:xfrm>
          <a:prstGeom prst="rect">
            <a:avLst/>
          </a:prstGeom>
        </p:spPr>
        <p:txBody>
          <a:bodyPr lIns="0" tIns="0" rIns="0" bIns="0" rtlCol="0" anchor="t">
            <a:spAutoFit/>
          </a:bodyPr>
          <a:lstStyle/>
          <a:p>
            <a:pPr marL="582627" lvl="1" indent="-291314" algn="just">
              <a:lnSpc>
                <a:spcPts val="3241"/>
              </a:lnSpc>
              <a:buFont typeface="Arial"/>
              <a:buChar char="•"/>
            </a:pPr>
            <a:r>
              <a:rPr lang="en-US" sz="2698" b="1" spc="-5">
                <a:solidFill>
                  <a:srgbClr val="FFFFFF"/>
                </a:solidFill>
                <a:latin typeface="Tomorrow Bold"/>
                <a:ea typeface="Tomorrow Bold"/>
                <a:cs typeface="Tomorrow Bold"/>
                <a:sym typeface="Tomorrow Bold"/>
              </a:rPr>
              <a:t>Blockchain</a:t>
            </a:r>
            <a:r>
              <a:rPr lang="en-US" sz="2698" spc="-5">
                <a:solidFill>
                  <a:srgbClr val="FFFFFF"/>
                </a:solidFill>
                <a:latin typeface="Tomorrow"/>
                <a:ea typeface="Tomorrow"/>
                <a:cs typeface="Tomorrow"/>
                <a:sym typeface="Tomorrow"/>
              </a:rPr>
              <a:t> – A distributed ledger that records transactions securely and transparently.</a:t>
            </a:r>
          </a:p>
          <a:p>
            <a:pPr algn="just">
              <a:lnSpc>
                <a:spcPts val="3241"/>
              </a:lnSpc>
            </a:pPr>
            <a:endParaRPr lang="en-US" sz="2698" spc="-5">
              <a:solidFill>
                <a:srgbClr val="FFFFFF"/>
              </a:solidFill>
              <a:latin typeface="Tomorrow"/>
              <a:ea typeface="Tomorrow"/>
              <a:cs typeface="Tomorrow"/>
              <a:sym typeface="Tomorrow"/>
            </a:endParaRPr>
          </a:p>
          <a:p>
            <a:pPr marL="582627" lvl="1" indent="-291314" algn="just">
              <a:lnSpc>
                <a:spcPts val="3241"/>
              </a:lnSpc>
              <a:buFont typeface="Arial"/>
              <a:buChar char="•"/>
            </a:pPr>
            <a:r>
              <a:rPr lang="en-US" sz="2698" b="1" spc="-5">
                <a:solidFill>
                  <a:srgbClr val="FFFFFF"/>
                </a:solidFill>
                <a:latin typeface="Tomorrow Bold"/>
                <a:ea typeface="Tomorrow Bold"/>
                <a:cs typeface="Tomorrow Bold"/>
                <a:sym typeface="Tomorrow Bold"/>
              </a:rPr>
              <a:t>Ethereum</a:t>
            </a:r>
            <a:r>
              <a:rPr lang="en-US" sz="2698" spc="-5">
                <a:solidFill>
                  <a:srgbClr val="FFFFFF"/>
                </a:solidFill>
                <a:latin typeface="Tomorrow"/>
                <a:ea typeface="Tomorrow"/>
                <a:cs typeface="Tomorrow"/>
                <a:sym typeface="Tomorrow"/>
              </a:rPr>
              <a:t> – A decentralized platform that enables smart contract execution.</a:t>
            </a:r>
          </a:p>
          <a:p>
            <a:pPr algn="just">
              <a:lnSpc>
                <a:spcPts val="3241"/>
              </a:lnSpc>
            </a:pPr>
            <a:endParaRPr lang="en-US" sz="2698" spc="-5">
              <a:solidFill>
                <a:srgbClr val="FFFFFF"/>
              </a:solidFill>
              <a:latin typeface="Tomorrow"/>
              <a:ea typeface="Tomorrow"/>
              <a:cs typeface="Tomorrow"/>
              <a:sym typeface="Tomorrow"/>
            </a:endParaRPr>
          </a:p>
          <a:p>
            <a:pPr marL="582627" lvl="1" indent="-291314" algn="just">
              <a:lnSpc>
                <a:spcPts val="3241"/>
              </a:lnSpc>
              <a:buFont typeface="Arial"/>
              <a:buChar char="•"/>
            </a:pPr>
            <a:r>
              <a:rPr lang="en-US" sz="2698" b="1" spc="-5">
                <a:solidFill>
                  <a:srgbClr val="FFFFFF"/>
                </a:solidFill>
                <a:latin typeface="Tomorrow Bold"/>
                <a:ea typeface="Tomorrow Bold"/>
                <a:cs typeface="Tomorrow Bold"/>
                <a:sym typeface="Tomorrow Bold"/>
              </a:rPr>
              <a:t>Smart Contracts</a:t>
            </a:r>
            <a:r>
              <a:rPr lang="en-US" sz="2698" spc="-5">
                <a:solidFill>
                  <a:srgbClr val="FFFFFF"/>
                </a:solidFill>
                <a:latin typeface="Tomorrow"/>
                <a:ea typeface="Tomorrow"/>
                <a:cs typeface="Tomorrow"/>
                <a:sym typeface="Tomorrow"/>
              </a:rPr>
              <a:t> – Self-executing contracts that automate and enforce voting rules.</a:t>
            </a:r>
          </a:p>
          <a:p>
            <a:pPr algn="just">
              <a:lnSpc>
                <a:spcPts val="3241"/>
              </a:lnSpc>
            </a:pPr>
            <a:endParaRPr lang="en-US" sz="2698" spc="-5">
              <a:solidFill>
                <a:srgbClr val="FFFFFF"/>
              </a:solidFill>
              <a:latin typeface="Tomorrow"/>
              <a:ea typeface="Tomorrow"/>
              <a:cs typeface="Tomorrow"/>
              <a:sym typeface="Tomorrow"/>
            </a:endParaRPr>
          </a:p>
          <a:p>
            <a:pPr marL="582627" lvl="1" indent="-291314" algn="just">
              <a:lnSpc>
                <a:spcPts val="3241"/>
              </a:lnSpc>
              <a:buFont typeface="Arial"/>
              <a:buChar char="•"/>
            </a:pPr>
            <a:r>
              <a:rPr lang="en-US" sz="2698" b="1" spc="-5">
                <a:solidFill>
                  <a:srgbClr val="FFFFFF"/>
                </a:solidFill>
                <a:latin typeface="Tomorrow Bold"/>
                <a:ea typeface="Tomorrow Bold"/>
                <a:cs typeface="Tomorrow Bold"/>
                <a:sym typeface="Tomorrow Bold"/>
              </a:rPr>
              <a:t>Cryptographic Hashing</a:t>
            </a:r>
            <a:r>
              <a:rPr lang="en-US" sz="2698" spc="-5">
                <a:solidFill>
                  <a:srgbClr val="FFFFFF"/>
                </a:solidFill>
                <a:latin typeface="Tomorrow"/>
                <a:ea typeface="Tomorrow"/>
                <a:cs typeface="Tomorrow"/>
                <a:sym typeface="Tomorrow"/>
              </a:rPr>
              <a:t> – Ensures data integrity and security in the voting process.</a:t>
            </a:r>
          </a:p>
          <a:p>
            <a:pPr algn="just">
              <a:lnSpc>
                <a:spcPts val="3241"/>
              </a:lnSpc>
            </a:pPr>
            <a:endParaRPr lang="en-US" sz="2698" spc="-5">
              <a:solidFill>
                <a:srgbClr val="FFFFFF"/>
              </a:solidFill>
              <a:latin typeface="Tomorrow"/>
              <a:ea typeface="Tomorrow"/>
              <a:cs typeface="Tomorrow"/>
              <a:sym typeface="Tomorrow"/>
            </a:endParaRPr>
          </a:p>
          <a:p>
            <a:pPr marL="582627" lvl="1" indent="-291313" algn="just">
              <a:lnSpc>
                <a:spcPts val="3241"/>
              </a:lnSpc>
              <a:buFont typeface="Arial"/>
              <a:buChar char="•"/>
            </a:pPr>
            <a:r>
              <a:rPr lang="en-US" sz="2698" b="1" spc="-5">
                <a:solidFill>
                  <a:srgbClr val="FFFFFF"/>
                </a:solidFill>
                <a:latin typeface="Tomorrow Bold"/>
                <a:ea typeface="Tomorrow Bold"/>
                <a:cs typeface="Tomorrow Bold"/>
                <a:sym typeface="Tomorrow Bold"/>
              </a:rPr>
              <a:t>Decentralized Identity</a:t>
            </a:r>
            <a:r>
              <a:rPr lang="en-US" sz="2698" spc="-5">
                <a:solidFill>
                  <a:srgbClr val="FFFFFF"/>
                </a:solidFill>
                <a:latin typeface="Tomorrow"/>
                <a:ea typeface="Tomorrow"/>
                <a:cs typeface="Tomorrow"/>
                <a:sym typeface="Tomorrow"/>
              </a:rPr>
              <a:t> – Ensures voter authentication while protecting privacy.</a:t>
            </a:r>
          </a:p>
          <a:p>
            <a:pPr algn="just">
              <a:lnSpc>
                <a:spcPts val="3222"/>
              </a:lnSpc>
            </a:pPr>
            <a:endParaRPr lang="en-US" sz="2698" spc="-5">
              <a:solidFill>
                <a:srgbClr val="FFFFFF"/>
              </a:solidFill>
              <a:latin typeface="Tomorrow"/>
              <a:ea typeface="Tomorrow"/>
              <a:cs typeface="Tomorrow"/>
              <a:sym typeface="Tomorrow"/>
            </a:endParaRPr>
          </a:p>
        </p:txBody>
      </p:sp>
      <p:grpSp>
        <p:nvGrpSpPr>
          <p:cNvPr id="17" name="Group 17"/>
          <p:cNvGrpSpPr/>
          <p:nvPr/>
        </p:nvGrpSpPr>
        <p:grpSpPr>
          <a:xfrm>
            <a:off x="7858502" y="1322367"/>
            <a:ext cx="3474815" cy="95200"/>
            <a:chOff x="0" y="0"/>
            <a:chExt cx="4633087" cy="126934"/>
          </a:xfrm>
        </p:grpSpPr>
        <p:sp>
          <p:nvSpPr>
            <p:cNvPr id="18" name="Freeform 18"/>
            <p:cNvSpPr/>
            <p:nvPr/>
          </p:nvSpPr>
          <p:spPr>
            <a:xfrm>
              <a:off x="0" y="0"/>
              <a:ext cx="4633087" cy="126873"/>
            </a:xfrm>
            <a:custGeom>
              <a:avLst/>
              <a:gdLst/>
              <a:ahLst/>
              <a:cxnLst/>
              <a:rect l="l" t="t" r="r" b="b"/>
              <a:pathLst>
                <a:path w="4633087" h="126873">
                  <a:moveTo>
                    <a:pt x="4633087" y="0"/>
                  </a:moveTo>
                  <a:lnTo>
                    <a:pt x="0" y="0"/>
                  </a:lnTo>
                  <a:lnTo>
                    <a:pt x="0" y="126873"/>
                  </a:lnTo>
                  <a:lnTo>
                    <a:pt x="4633087" y="126873"/>
                  </a:lnTo>
                  <a:lnTo>
                    <a:pt x="4633087" y="0"/>
                  </a:lnTo>
                  <a:close/>
                </a:path>
              </a:pathLst>
            </a:custGeom>
            <a:solidFill>
              <a:srgbClr val="70B1DA"/>
            </a:solid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TotalTime>
  <Words>1155</Words>
  <Application>Microsoft Office PowerPoint</Application>
  <PresentationFormat>Custom</PresentationFormat>
  <Paragraphs>104</Paragraphs>
  <Slides>18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Tomorrow</vt:lpstr>
      <vt:lpstr>DejaVu Sans Light</vt:lpstr>
      <vt:lpstr>Arial</vt:lpstr>
      <vt:lpstr>Calibri</vt:lpstr>
      <vt:lpstr>Tomorrow Bold</vt:lpstr>
      <vt:lpstr>Cambria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B4 PPT</dc:title>
  <dc:creator>Navya Sri</dc:creator>
  <cp:lastModifiedBy>Navya Sri</cp:lastModifiedBy>
  <cp:revision>2</cp:revision>
  <dcterms:created xsi:type="dcterms:W3CDTF">2006-08-16T00:00:00Z</dcterms:created>
  <dcterms:modified xsi:type="dcterms:W3CDTF">2025-04-19T06:50:40Z</dcterms:modified>
  <dc:identifier>DAGQL_PBGu0</dc:identifier>
</cp:coreProperties>
</file>